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56"/>
  </p:notesMasterIdLst>
  <p:handoutMasterIdLst>
    <p:handoutMasterId r:id="rId57"/>
  </p:handoutMasterIdLst>
  <p:sldIdLst>
    <p:sldId id="256" r:id="rId9"/>
    <p:sldId id="338" r:id="rId10"/>
    <p:sldId id="333" r:id="rId11"/>
    <p:sldId id="339" r:id="rId12"/>
    <p:sldId id="341" r:id="rId13"/>
    <p:sldId id="345" r:id="rId14"/>
    <p:sldId id="340" r:id="rId15"/>
    <p:sldId id="348" r:id="rId16"/>
    <p:sldId id="349" r:id="rId17"/>
    <p:sldId id="352" r:id="rId18"/>
    <p:sldId id="351" r:id="rId19"/>
    <p:sldId id="353" r:id="rId20"/>
    <p:sldId id="354" r:id="rId21"/>
    <p:sldId id="350" r:id="rId22"/>
    <p:sldId id="355" r:id="rId23"/>
    <p:sldId id="357" r:id="rId24"/>
    <p:sldId id="358" r:id="rId25"/>
    <p:sldId id="362" r:id="rId26"/>
    <p:sldId id="363" r:id="rId27"/>
    <p:sldId id="361" r:id="rId28"/>
    <p:sldId id="365" r:id="rId29"/>
    <p:sldId id="368" r:id="rId30"/>
    <p:sldId id="343" r:id="rId31"/>
    <p:sldId id="369" r:id="rId32"/>
    <p:sldId id="370" r:id="rId33"/>
    <p:sldId id="371" r:id="rId34"/>
    <p:sldId id="337" r:id="rId35"/>
    <p:sldId id="372" r:id="rId36"/>
    <p:sldId id="373" r:id="rId37"/>
    <p:sldId id="360" r:id="rId38"/>
    <p:sldId id="378" r:id="rId39"/>
    <p:sldId id="344" r:id="rId40"/>
    <p:sldId id="346" r:id="rId41"/>
    <p:sldId id="374" r:id="rId42"/>
    <p:sldId id="379" r:id="rId43"/>
    <p:sldId id="375" r:id="rId44"/>
    <p:sldId id="356" r:id="rId45"/>
    <p:sldId id="359" r:id="rId46"/>
    <p:sldId id="380" r:id="rId47"/>
    <p:sldId id="376" r:id="rId48"/>
    <p:sldId id="384" r:id="rId49"/>
    <p:sldId id="377" r:id="rId50"/>
    <p:sldId id="383" r:id="rId51"/>
    <p:sldId id="364" r:id="rId52"/>
    <p:sldId id="381" r:id="rId53"/>
    <p:sldId id="382" r:id="rId54"/>
    <p:sldId id="26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FF0000"/>
    <a:srgbClr val="4A148C"/>
    <a:srgbClr val="FF9201"/>
    <a:srgbClr val="FF6600"/>
    <a:srgbClr val="24282F"/>
    <a:srgbClr val="1A3F82"/>
    <a:srgbClr val="FF66CC"/>
    <a:srgbClr val="BF360C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6939"/>
  </p:normalViewPr>
  <p:slideViewPr>
    <p:cSldViewPr snapToGrid="0" showGuides="1">
      <p:cViewPr varScale="1">
        <p:scale>
          <a:sx n="97" d="100"/>
          <a:sy n="97" d="100"/>
        </p:scale>
        <p:origin x="4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03/12/2025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4542-318E-8E54-5D80-B176B85E4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0EABB-5660-4D18-3C68-5BDDB3B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7DEAD-BA30-D1B5-33FB-BE93743B7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4C5A-159F-A769-D986-093A8DCDE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9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8A25-13E7-AAB9-46EA-CD00B053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2F5D4-CDB8-0E7C-FFB9-138D3E3C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222F5-C2E0-F152-82B4-BEE389EB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FAA41-2FA2-444D-4F2C-09E377B2A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478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2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9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A255D-9E83-543B-33E0-0AA4CE25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9E281-0E0E-D54C-CA33-CACB4D61D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D2AAE-BEF2-7DF5-8F75-21D1207AC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299F-2914-A5B6-AAA5-2EE722637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9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8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68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378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28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A40F-84DB-7403-28C6-1E141F64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885B3-CCC4-FEA3-FF2A-5F9132AFD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F3DF6-9048-776D-477D-352F5AFE1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99D8C-C2DE-C8CC-4C77-B3D6DCFBA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19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669D-EE13-BF87-FC67-503F823E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0461E-0792-F0D4-6D54-BA20517F1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A290D-6B60-AF84-8202-C40EC610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8DDCA-2701-91F7-281B-1D5E0CBF3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5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337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39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793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7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hyperlink" Target="https://url.github.io/docs/specific_page.html" TargetMode="External"/><Relationship Id="rId4" Type="http://schemas.openxmlformats.org/officeDocument/2006/relationships/hyperlink" Target="https://realitybending.github.io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s://dominiquemakowski.github.io/NeuropsyXart/" TargetMode="External"/><Relationship Id="rId7" Type="http://schemas.openxmlformats.org/officeDocument/2006/relationships/hyperlink" Target="https://github.com/RealityBending/Calendar" TargetMode="External"/><Relationship Id="rId2" Type="http://schemas.openxmlformats.org/officeDocument/2006/relationships/hyperlink" Target="https://dominiquemakowski.github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RealityBending/Onboarding" TargetMode="External"/><Relationship Id="rId5" Type="http://schemas.openxmlformats.org/officeDocument/2006/relationships/hyperlink" Target="https://github.com/DominiqueMakowski/Music" TargetMode="External"/><Relationship Id="rId4" Type="http://schemas.openxmlformats.org/officeDocument/2006/relationships/hyperlink" Target="https://dominiquemakowski.github.io/Music/tab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omlab" TargetMode="External"/><Relationship Id="rId2" Type="http://schemas.openxmlformats.org/officeDocument/2006/relationships/hyperlink" Target="https://github.com/debruine" TargetMode="External"/><Relationship Id="rId1" Type="http://schemas.openxmlformats.org/officeDocument/2006/relationships/slideLayout" Target="../slideLayouts/slideLayout74.xml"/><Relationship Id="rId4" Type="http://schemas.openxmlformats.org/officeDocument/2006/relationships/hyperlink" Target="https://github.com/profandyfield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GitHub Logo, symbol, meaning, history, PNG, brand">
            <a:extLst>
              <a:ext uri="{FF2B5EF4-FFF2-40B4-BE49-F238E27FC236}">
                <a16:creationId xmlns:a16="http://schemas.microsoft.com/office/drawing/2014/main" id="{0C8D42F0-7B0F-1810-62AB-60B3F5AC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83" y="660435"/>
            <a:ext cx="6051472" cy="34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A2B4AACE-EE44-EE21-128A-DD58ECADF32F}"/>
              </a:ext>
            </a:extLst>
          </p:cNvPr>
          <p:cNvSpPr txBox="1">
            <a:spLocks/>
          </p:cNvSpPr>
          <p:nvPr/>
        </p:nvSpPr>
        <p:spPr>
          <a:xfrm>
            <a:off x="8859982" y="5693907"/>
            <a:ext cx="3224485" cy="86172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 spc="83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9904CC3-784C-891D-F1A3-8923CE2A75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570" y="62057"/>
            <a:ext cx="1893897" cy="8617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35B327-86FD-B942-EE1F-F51CD42F3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>
            <a:fillRect/>
          </a:stretch>
        </p:blipFill>
        <p:spPr bwMode="auto">
          <a:xfrm>
            <a:off x="0" y="0"/>
            <a:ext cx="52453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383" y="2362411"/>
            <a:ext cx="5889272" cy="2389697"/>
          </a:xfrm>
        </p:spPr>
        <p:txBody>
          <a:bodyPr>
            <a:normAutofit/>
          </a:bodyPr>
          <a:lstStyle/>
          <a:p>
            <a:r>
              <a:rPr lang="en-GB" sz="3600" i="1" noProof="0" dirty="0"/>
              <a:t>For Psychologists</a:t>
            </a:r>
            <a:endParaRPr lang="en-GB" sz="3200" i="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BFC47-63D3-CE95-5B4C-D90036554E39}"/>
              </a:ext>
            </a:extLst>
          </p:cNvPr>
          <p:cNvSpPr txBox="1"/>
          <p:nvPr/>
        </p:nvSpPr>
        <p:spPr>
          <a:xfrm>
            <a:off x="-53234" y="6596390"/>
            <a:ext cx="6094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 A </a:t>
            </a:r>
            <a:r>
              <a:rPr lang="fr-FR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psychologist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knowing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GitHub »</a:t>
            </a:r>
            <a:endParaRPr lang="en-GB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1475-A292-CE28-BC2F-5429FCB5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BAB952-D202-6AA4-2CCC-E0ADCB7A9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Navigate to the repo “</a:t>
            </a:r>
            <a:r>
              <a:rPr lang="en-US" b="1" dirty="0" err="1"/>
              <a:t>RealityBending</a:t>
            </a:r>
            <a:r>
              <a:rPr lang="en-US" b="1" dirty="0"/>
              <a:t>/</a:t>
            </a:r>
            <a:r>
              <a:rPr lang="en-US" b="1" dirty="0" err="1"/>
              <a:t>FakeArt</a:t>
            </a:r>
            <a:r>
              <a:rPr lang="en-US" b="1" dirty="0"/>
              <a:t>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Navigate to data/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Open </a:t>
            </a:r>
            <a:r>
              <a:rPr lang="en-US" b="1" dirty="0">
                <a:latin typeface="Consolas" panose="020B0609020204030204" pitchFamily="49" charset="0"/>
              </a:rPr>
              <a:t>data_participants.csv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C4813-D32B-4629-FFA6-AF1835A20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619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363-5A5F-0548-C7A1-CE78C206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files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335E-5061-867C-37A9-B42CD44E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07791"/>
            <a:ext cx="7779027" cy="375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531347-CA4C-7B67-773E-6DC4803E9FFE}"/>
              </a:ext>
            </a:extLst>
          </p:cNvPr>
          <p:cNvSpPr/>
          <p:nvPr/>
        </p:nvSpPr>
        <p:spPr>
          <a:xfrm>
            <a:off x="108577" y="1227483"/>
            <a:ext cx="6570519" cy="1699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You can download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file by </a:t>
            </a:r>
            <a:r>
              <a:rPr lang="fr-FR" dirty="0" err="1">
                <a:solidFill>
                  <a:schemeClr val="tx1"/>
                </a:solidFill>
              </a:rPr>
              <a:t>clicking</a:t>
            </a:r>
            <a:r>
              <a:rPr lang="fr-FR" dirty="0">
                <a:solidFill>
                  <a:schemeClr val="tx1"/>
                </a:solidFill>
              </a:rPr>
              <a:t> the « </a:t>
            </a:r>
            <a:r>
              <a:rPr lang="fr-FR" b="1" dirty="0">
                <a:solidFill>
                  <a:schemeClr val="tx1"/>
                </a:solidFill>
              </a:rPr>
              <a:t>download</a:t>
            </a:r>
            <a:r>
              <a:rPr lang="fr-FR" dirty="0">
                <a:solidFill>
                  <a:schemeClr val="tx1"/>
                </a:solidFill>
              </a:rPr>
              <a:t> » </a:t>
            </a:r>
            <a:r>
              <a:rPr lang="fr-FR" dirty="0" err="1">
                <a:solidFill>
                  <a:schemeClr val="tx1"/>
                </a:solidFill>
              </a:rPr>
              <a:t>button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Very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when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want</a:t>
            </a:r>
            <a:r>
              <a:rPr lang="fr-FR" dirty="0">
                <a:solidFill>
                  <a:schemeClr val="tx1"/>
                </a:solidFill>
              </a:rPr>
              <a:t> to download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specific</a:t>
            </a:r>
            <a:r>
              <a:rPr lang="fr-FR" dirty="0">
                <a:solidFill>
                  <a:schemeClr val="tx1"/>
                </a:solidFill>
              </a:rPr>
              <a:t> content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a repo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CE9FB2-7FBA-CBE4-FED4-761CCC6F2303}"/>
              </a:ext>
            </a:extLst>
          </p:cNvPr>
          <p:cNvCxnSpPr>
            <a:cxnSpLocks/>
          </p:cNvCxnSpPr>
          <p:nvPr/>
        </p:nvCxnSpPr>
        <p:spPr>
          <a:xfrm>
            <a:off x="6390526" y="2506894"/>
            <a:ext cx="986319" cy="17466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8481D2-45DA-E4A2-88A6-E18B1454F27C}"/>
              </a:ext>
            </a:extLst>
          </p:cNvPr>
          <p:cNvSpPr/>
          <p:nvPr/>
        </p:nvSpPr>
        <p:spPr>
          <a:xfrm>
            <a:off x="8230299" y="1607476"/>
            <a:ext cx="3733101" cy="4957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Important:</a:t>
            </a:r>
            <a:r>
              <a:rPr lang="en-US" dirty="0"/>
              <a:t> csv files (“comma-separated values”) are the most common, flexible, and transparent data format.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Best for Open Science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Avoid proprietary formats (.sav, .xlsx, …)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72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91C5-F7D9-7B25-6C74-38C8740C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261BD5-E3A7-2891-8763-014321A37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Download </a:t>
            </a:r>
            <a:r>
              <a:rPr lang="en-US" b="1" dirty="0">
                <a:latin typeface="Consolas" panose="020B0609020204030204" pitchFamily="49" charset="0"/>
              </a:rPr>
              <a:t>data_participants.csv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latin typeface="Consolas" panose="020B0609020204030204" pitchFamily="49" charset="0"/>
              </a:rPr>
              <a:t>Save it on your computer as “mydata.csv”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159B5-EA5C-0F68-D9A2-263072612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806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B1A8-961A-8C78-FD71-F9F8CA88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Repos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FD11-A7C6-F1D6-BE28-F35873600BDF}"/>
              </a:ext>
            </a:extLst>
          </p:cNvPr>
          <p:cNvSpPr/>
          <p:nvPr/>
        </p:nvSpPr>
        <p:spPr>
          <a:xfrm>
            <a:off x="108577" y="1227483"/>
            <a:ext cx="5490366" cy="5481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tx1"/>
                </a:solidFill>
              </a:rPr>
              <a:t>You can </a:t>
            </a:r>
            <a:r>
              <a:rPr lang="fr-FR" sz="1400" b="1" dirty="0" err="1">
                <a:solidFill>
                  <a:schemeClr val="tx1"/>
                </a:solidFill>
              </a:rPr>
              <a:t>create</a:t>
            </a:r>
            <a:r>
              <a:rPr lang="fr-FR" sz="1400" b="1" dirty="0">
                <a:solidFill>
                  <a:schemeClr val="tx1"/>
                </a:solidFill>
              </a:rPr>
              <a:t> as </a:t>
            </a:r>
            <a:r>
              <a:rPr lang="fr-FR" sz="1400" b="1" dirty="0" err="1">
                <a:solidFill>
                  <a:schemeClr val="tx1"/>
                </a:solidFill>
              </a:rPr>
              <a:t>many</a:t>
            </a:r>
            <a:r>
              <a:rPr lang="fr-FR" sz="1400" b="1" dirty="0">
                <a:solidFill>
                  <a:schemeClr val="tx1"/>
                </a:solidFill>
              </a:rPr>
              <a:t> repos as </a:t>
            </a:r>
            <a:r>
              <a:rPr lang="fr-FR" sz="1400" b="1" dirty="0" err="1">
                <a:solidFill>
                  <a:schemeClr val="tx1"/>
                </a:solidFill>
              </a:rPr>
              <a:t>you</a:t>
            </a:r>
            <a:r>
              <a:rPr lang="fr-FR" sz="1400" b="1" dirty="0">
                <a:solidFill>
                  <a:schemeClr val="tx1"/>
                </a:solidFill>
              </a:rPr>
              <a:t> </a:t>
            </a:r>
            <a:r>
              <a:rPr lang="fr-FR" sz="1400" b="1" dirty="0" err="1">
                <a:solidFill>
                  <a:schemeClr val="tx1"/>
                </a:solidFill>
              </a:rPr>
              <a:t>want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One per </a:t>
            </a:r>
            <a:r>
              <a:rPr lang="fr-FR" sz="1400" dirty="0" err="1">
                <a:solidFill>
                  <a:schemeClr val="tx1"/>
                </a:solidFill>
              </a:rPr>
              <a:t>study</a:t>
            </a:r>
            <a:r>
              <a:rPr lang="fr-FR" sz="1400" dirty="0">
                <a:solidFill>
                  <a:schemeClr val="tx1"/>
                </a:solidFill>
              </a:rPr>
              <a:t> or </a:t>
            </a:r>
            <a:r>
              <a:rPr lang="fr-FR" sz="1400" dirty="0" err="1">
                <a:solidFill>
                  <a:schemeClr val="tx1"/>
                </a:solidFill>
              </a:rPr>
              <a:t>project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</a:rPr>
              <a:t>Informative </a:t>
            </a:r>
            <a:r>
              <a:rPr lang="fr-FR" sz="1400" dirty="0" err="1">
                <a:solidFill>
                  <a:schemeClr val="tx1"/>
                </a:solidFill>
              </a:rPr>
              <a:t>names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</a:rPr>
              <a:t>JohnDoe</a:t>
            </a:r>
            <a:r>
              <a:rPr lang="fr-FR" sz="1400" dirty="0">
                <a:solidFill>
                  <a:schemeClr val="tx1"/>
                </a:solidFill>
              </a:rPr>
              <a:t>/proj7_kg-xbcb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</a:rPr>
              <a:t>JohnDoe</a:t>
            </a:r>
            <a:r>
              <a:rPr lang="fr-FR" sz="1400" dirty="0">
                <a:solidFill>
                  <a:schemeClr val="tx1"/>
                </a:solidFill>
              </a:rPr>
              <a:t>/</a:t>
            </a:r>
            <a:r>
              <a:rPr lang="fr-FR" sz="1400" dirty="0" err="1">
                <a:solidFill>
                  <a:schemeClr val="tx1"/>
                </a:solidFill>
              </a:rPr>
              <a:t>PersonalityScaleValidation</a:t>
            </a:r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CamelCase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i="1" dirty="0">
                <a:solidFill>
                  <a:schemeClr val="tx1"/>
                </a:solidFill>
              </a:rPr>
              <a:t>vs.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snake_case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i="1" dirty="0">
                <a:solidFill>
                  <a:schemeClr val="tx1"/>
                </a:solidFill>
              </a:rPr>
              <a:t>vs.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kebab-case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Be consistent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</a:rPr>
              <a:t>A </a:t>
            </a:r>
            <a:r>
              <a:rPr lang="fr-FR" sz="1400" dirty="0" err="1">
                <a:solidFill>
                  <a:schemeClr val="tx1"/>
                </a:solidFill>
              </a:rPr>
              <a:t>project</a:t>
            </a:r>
            <a:r>
              <a:rPr lang="fr-FR" sz="1400" dirty="0">
                <a:solidFill>
                  <a:schemeClr val="tx1"/>
                </a:solidFill>
              </a:rPr>
              <a:t> can </a:t>
            </a:r>
            <a:r>
              <a:rPr lang="fr-FR" sz="1400" dirty="0" err="1">
                <a:solidFill>
                  <a:schemeClr val="tx1"/>
                </a:solidFill>
              </a:rPr>
              <a:t>be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renamed</a:t>
            </a:r>
            <a:r>
              <a:rPr lang="fr-FR" sz="1400" dirty="0">
                <a:solidFill>
                  <a:schemeClr val="tx1"/>
                </a:solidFill>
              </a:rPr>
              <a:t> / </a:t>
            </a:r>
            <a:r>
              <a:rPr lang="fr-FR" sz="1400" dirty="0" err="1">
                <a:solidFill>
                  <a:schemeClr val="tx1"/>
                </a:solidFill>
              </a:rPr>
              <a:t>deleted</a:t>
            </a:r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 err="1">
                <a:solidFill>
                  <a:schemeClr val="tx1"/>
                </a:solidFill>
              </a:rPr>
              <a:t>Visibility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vs. Public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You can have </a:t>
            </a: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repos (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restricted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access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You can </a:t>
            </a:r>
            <a:r>
              <a:rPr lang="fr-FR" sz="1400" dirty="0" err="1">
                <a:solidFill>
                  <a:schemeClr val="tx1"/>
                </a:solidFill>
              </a:rPr>
              <a:t>make</a:t>
            </a:r>
            <a:r>
              <a:rPr lang="fr-FR" sz="1400" dirty="0">
                <a:solidFill>
                  <a:schemeClr val="tx1"/>
                </a:solidFill>
              </a:rPr>
              <a:t> a </a:t>
            </a: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repo public at </a:t>
            </a:r>
            <a:r>
              <a:rPr lang="fr-FR" sz="1400" dirty="0" err="1">
                <a:solidFill>
                  <a:schemeClr val="tx1"/>
                </a:solidFill>
              </a:rPr>
              <a:t>any</a:t>
            </a:r>
            <a:r>
              <a:rPr lang="fr-FR" sz="1400" dirty="0">
                <a:solidFill>
                  <a:schemeClr val="tx1"/>
                </a:solidFill>
              </a:rPr>
              <a:t> time (or </a:t>
            </a:r>
            <a:r>
              <a:rPr lang="fr-FR" sz="1400" dirty="0" err="1">
                <a:solidFill>
                  <a:schemeClr val="tx1"/>
                </a:solidFill>
              </a:rPr>
              <a:t>never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Default 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README: </a:t>
            </a:r>
            <a:r>
              <a:rPr lang="fr-FR" sz="1400" dirty="0" err="1">
                <a:solidFill>
                  <a:schemeClr val="tx1"/>
                </a:solidFill>
              </a:rPr>
              <a:t>Adds</a:t>
            </a:r>
            <a:r>
              <a:rPr lang="fr-FR" sz="1400" dirty="0">
                <a:solidFill>
                  <a:schemeClr val="tx1"/>
                </a:solidFill>
              </a:rPr>
              <a:t> a README.md file to the root (</a:t>
            </a:r>
            <a:r>
              <a:rPr lang="fr-FR" sz="1400" dirty="0" err="1">
                <a:solidFill>
                  <a:schemeClr val="tx1"/>
                </a:solidFill>
              </a:rPr>
              <a:t>useful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.</a:t>
            </a:r>
            <a:r>
              <a:rPr lang="fr-FR" sz="1400" b="1" dirty="0" err="1">
                <a:solidFill>
                  <a:schemeClr val="tx1"/>
                </a:solidFill>
              </a:rPr>
              <a:t>gitignore</a:t>
            </a:r>
            <a:r>
              <a:rPr lang="fr-FR" sz="1400" b="1" dirty="0">
                <a:solidFill>
                  <a:schemeClr val="tx1"/>
                </a:solidFill>
              </a:rPr>
              <a:t>: </a:t>
            </a:r>
            <a:r>
              <a:rPr lang="fr-FR" sz="1400" dirty="0" err="1">
                <a:solidFill>
                  <a:schemeClr val="tx1"/>
                </a:solidFill>
              </a:rPr>
              <a:t>Used</a:t>
            </a:r>
            <a:r>
              <a:rPr lang="fr-FR" sz="1400" dirty="0">
                <a:solidFill>
                  <a:schemeClr val="tx1"/>
                </a:solidFill>
              </a:rPr>
              <a:t> to « </a:t>
            </a:r>
            <a:r>
              <a:rPr lang="fr-FR" sz="1400" dirty="0" err="1">
                <a:solidFill>
                  <a:schemeClr val="tx1"/>
                </a:solidFill>
              </a:rPr>
              <a:t>hide</a:t>
            </a:r>
            <a:r>
              <a:rPr lang="fr-FR" sz="1400" dirty="0">
                <a:solidFill>
                  <a:schemeClr val="tx1"/>
                </a:solidFill>
              </a:rPr>
              <a:t> » files/folders </a:t>
            </a:r>
            <a:r>
              <a:rPr lang="fr-FR" sz="1400" dirty="0" err="1">
                <a:solidFill>
                  <a:schemeClr val="tx1"/>
                </a:solidFill>
              </a:rPr>
              <a:t>from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github</a:t>
            </a:r>
            <a:r>
              <a:rPr lang="fr-FR" sz="1400" dirty="0">
                <a:solidFill>
                  <a:schemeClr val="tx1"/>
                </a:solidFill>
              </a:rPr>
              <a:t> (</a:t>
            </a:r>
            <a:r>
              <a:rPr lang="fr-FR" sz="1400" dirty="0" err="1">
                <a:solidFill>
                  <a:schemeClr val="tx1"/>
                </a:solidFill>
              </a:rPr>
              <a:t>advanced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License: </a:t>
            </a:r>
            <a:r>
              <a:rPr lang="fr-FR" sz="1400" dirty="0" err="1">
                <a:solidFill>
                  <a:schemeClr val="tx1"/>
                </a:solidFill>
              </a:rPr>
              <a:t>Used</a:t>
            </a:r>
            <a:r>
              <a:rPr lang="fr-FR" sz="1400" dirty="0">
                <a:solidFill>
                  <a:schemeClr val="tx1"/>
                </a:solidFill>
              </a:rPr>
              <a:t> to </a:t>
            </a:r>
            <a:r>
              <a:rPr lang="fr-FR" sz="1400" dirty="0" err="1">
                <a:solidFill>
                  <a:schemeClr val="tx1"/>
                </a:solidFill>
              </a:rPr>
              <a:t>specifiy</a:t>
            </a:r>
            <a:r>
              <a:rPr lang="fr-FR" sz="1400" dirty="0">
                <a:solidFill>
                  <a:schemeClr val="tx1"/>
                </a:solidFill>
              </a:rPr>
              <a:t> a </a:t>
            </a:r>
            <a:r>
              <a:rPr lang="fr-FR" sz="1400" dirty="0" err="1">
                <a:solidFill>
                  <a:schemeClr val="tx1"/>
                </a:solidFill>
              </a:rPr>
              <a:t>license</a:t>
            </a:r>
            <a:r>
              <a:rPr lang="fr-FR" sz="1400" dirty="0">
                <a:solidFill>
                  <a:schemeClr val="tx1"/>
                </a:solidFill>
              </a:rPr>
              <a:t> (can ignore)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endParaRPr lang="fr-FR" sz="1400" b="1" dirty="0">
              <a:solidFill>
                <a:schemeClr val="tx1"/>
              </a:solidFill>
            </a:endParaRPr>
          </a:p>
          <a:p>
            <a:endParaRPr lang="fr-FR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4EC7-D52A-17CC-A0BC-BB718C94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943" y="1530626"/>
            <a:ext cx="6593057" cy="53273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4181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7324-374C-7E2E-E070-A79EF546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11ADC75-3283-C1D7-9941-A2490488A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Create new repository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Name it for instance “</a:t>
            </a:r>
            <a:r>
              <a:rPr lang="en-US" b="1" dirty="0" err="1">
                <a:solidFill>
                  <a:schemeClr val="bg1"/>
                </a:solidFill>
              </a:rPr>
              <a:t>FirstRepo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Tick “add readme”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AD8836-1EDE-65DC-0541-6A10DE3A9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545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12CC-C7AB-3701-23D5-EBDCC56E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83BB3-CF34-62F8-6828-48A32D54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0" y="1455561"/>
            <a:ext cx="5719417" cy="41217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8F4774-D38B-2EBD-2C39-3A0ED2DFC105}"/>
              </a:ext>
            </a:extLst>
          </p:cNvPr>
          <p:cNvSpPr/>
          <p:nvPr/>
        </p:nvSpPr>
        <p:spPr>
          <a:xfrm>
            <a:off x="6359237" y="3027219"/>
            <a:ext cx="3810000" cy="602673"/>
          </a:xfrm>
          <a:prstGeom prst="rect">
            <a:avLst/>
          </a:prstGeom>
          <a:noFill/>
          <a:ln w="38100">
            <a:solidFill>
              <a:srgbClr val="FF00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B8704-F0AE-376B-11AC-F47DEE6B4911}"/>
              </a:ext>
            </a:extLst>
          </p:cNvPr>
          <p:cNvSpPr/>
          <p:nvPr/>
        </p:nvSpPr>
        <p:spPr>
          <a:xfrm>
            <a:off x="6359237" y="3879274"/>
            <a:ext cx="3810000" cy="741217"/>
          </a:xfrm>
          <a:prstGeom prst="rect">
            <a:avLst/>
          </a:prstGeom>
          <a:noFill/>
          <a:ln w="38100">
            <a:solidFill>
              <a:srgbClr val="7030A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7A7C-10CD-414A-7692-73570D9E42CB}"/>
              </a:ext>
            </a:extLst>
          </p:cNvPr>
          <p:cNvSpPr/>
          <p:nvPr/>
        </p:nvSpPr>
        <p:spPr>
          <a:xfrm>
            <a:off x="6601692" y="1434828"/>
            <a:ext cx="2022763" cy="213494"/>
          </a:xfrm>
          <a:prstGeom prst="rect">
            <a:avLst/>
          </a:prstGeom>
          <a:noFill/>
          <a:ln w="38100">
            <a:solidFill>
              <a:srgbClr val="00B05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0105B-131D-3850-BE6D-D1E69A1314E2}"/>
              </a:ext>
            </a:extLst>
          </p:cNvPr>
          <p:cNvSpPr/>
          <p:nvPr/>
        </p:nvSpPr>
        <p:spPr>
          <a:xfrm>
            <a:off x="6303818" y="2124276"/>
            <a:ext cx="4578927" cy="213494"/>
          </a:xfrm>
          <a:prstGeom prst="rect">
            <a:avLst/>
          </a:prstGeom>
          <a:noFill/>
          <a:ln w="38100">
            <a:solidFill>
              <a:srgbClr val="0070C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B374F-A695-16AA-086C-D618875A5AE7}"/>
              </a:ext>
            </a:extLst>
          </p:cNvPr>
          <p:cNvSpPr txBox="1"/>
          <p:nvPr/>
        </p:nvSpPr>
        <p:spPr>
          <a:xfrm>
            <a:off x="505692" y="1563652"/>
            <a:ext cx="5450119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FF0000"/>
                </a:solidFill>
              </a:rPr>
              <a:t>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</a:t>
            </a:r>
            <a:r>
              <a:rPr lang="fr-FR" sz="1400" dirty="0">
                <a:solidFill>
                  <a:schemeClr val="tx1"/>
                </a:solidFill>
              </a:rPr>
              <a:t>ist of folders &amp;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README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Landing page displays the content of the </a:t>
            </a:r>
            <a:r>
              <a:rPr lang="fr-FR" sz="1400" b="1" dirty="0"/>
              <a:t>README.md </a:t>
            </a:r>
            <a:r>
              <a:rPr lang="fr-FR" sz="1400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00B050"/>
                </a:solidFill>
              </a:rPr>
              <a:t>Path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Notice the URL: </a:t>
            </a:r>
            <a:r>
              <a:rPr lang="fr-FR" sz="1400" dirty="0" err="1"/>
              <a:t>UserName</a:t>
            </a:r>
            <a:r>
              <a:rPr lang="fr-FR" sz="1400" dirty="0"/>
              <a:t>/</a:t>
            </a:r>
            <a:r>
              <a:rPr lang="fr-FR" sz="1400" dirty="0" err="1"/>
              <a:t>RepoName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0070C0"/>
                </a:solidFill>
              </a:rPr>
              <a:t>Navigation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1400" dirty="0" err="1"/>
              <a:t>Navigate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aspects of the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Issues (</a:t>
            </a:r>
            <a:r>
              <a:rPr lang="fr-FR" sz="1400" dirty="0" err="1"/>
              <a:t>useful</a:t>
            </a:r>
            <a:r>
              <a:rPr lang="fr-FR" sz="1400" dirty="0"/>
              <a:t> to </a:t>
            </a:r>
            <a:r>
              <a:rPr lang="fr-FR" sz="1400" dirty="0" err="1"/>
              <a:t>ask</a:t>
            </a:r>
            <a:r>
              <a:rPr lang="fr-FR" sz="1400" dirty="0"/>
              <a:t> questions / report bugs)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Pull </a:t>
            </a:r>
            <a:r>
              <a:rPr lang="fr-FR" sz="1400" dirty="0" err="1"/>
              <a:t>Requests</a:t>
            </a:r>
            <a:r>
              <a:rPr lang="fr-FR" sz="1400" dirty="0"/>
              <a:t> (PR)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Actions </a:t>
            </a:r>
            <a:r>
              <a:rPr lang="fr-FR" sz="900" dirty="0"/>
              <a:t>[</a:t>
            </a:r>
            <a:r>
              <a:rPr lang="fr-FR" sz="900" dirty="0" err="1"/>
              <a:t>advanced</a:t>
            </a:r>
            <a:r>
              <a:rPr lang="fr-FR" sz="9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Projects</a:t>
            </a:r>
            <a:r>
              <a:rPr lang="fr-FR" sz="1400" dirty="0"/>
              <a:t> (roadmaps, to-do </a:t>
            </a:r>
            <a:r>
              <a:rPr lang="fr-FR" sz="1400" dirty="0" err="1"/>
              <a:t>lists</a:t>
            </a:r>
            <a:r>
              <a:rPr lang="fr-FR" sz="1400" dirty="0"/>
              <a:t> </a:t>
            </a:r>
            <a:r>
              <a:rPr lang="fr-FR" sz="1400" dirty="0" err="1"/>
              <a:t>etc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Wiki (</a:t>
            </a:r>
            <a:r>
              <a:rPr lang="fr-FR" sz="1400" dirty="0" err="1"/>
              <a:t>dead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Settings</a:t>
            </a: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6F16-FDC9-E016-BF80-E6DAB45D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Uploading</a:t>
            </a:r>
            <a:r>
              <a:rPr lang="fr-FR" dirty="0"/>
              <a:t> files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9EF3-D8FB-7B4B-4640-F56CF474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08" y="1391806"/>
            <a:ext cx="2742702" cy="84162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19A957-6F7F-21CA-EB1E-785C6D87270A}"/>
              </a:ext>
            </a:extLst>
          </p:cNvPr>
          <p:cNvCxnSpPr>
            <a:cxnSpLocks/>
          </p:cNvCxnSpPr>
          <p:nvPr/>
        </p:nvCxnSpPr>
        <p:spPr>
          <a:xfrm flipH="1">
            <a:off x="9843044" y="1428897"/>
            <a:ext cx="1558637" cy="526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70267E-583A-0B32-42D7-A07E45743EA4}"/>
              </a:ext>
            </a:extLst>
          </p:cNvPr>
          <p:cNvSpPr txBox="1"/>
          <p:nvPr/>
        </p:nvSpPr>
        <p:spPr>
          <a:xfrm>
            <a:off x="318655" y="1699598"/>
            <a:ext cx="7039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rgbClr val="FF0000"/>
                </a:solidFill>
              </a:rPr>
              <a:t>Uploading</a:t>
            </a:r>
            <a:endParaRPr lang="fr-FR" sz="1800" b="1" dirty="0">
              <a:solidFill>
                <a:srgbClr val="FF0000"/>
              </a:solidFill>
            </a:endParaRPr>
          </a:p>
          <a:p>
            <a:r>
              <a:rPr lang="fr-FR" sz="1800" dirty="0"/>
              <a:t>The </a:t>
            </a:r>
            <a:r>
              <a:rPr lang="fr-FR" sz="1800" dirty="0" err="1"/>
              <a:t>simplest</a:t>
            </a:r>
            <a:r>
              <a:rPr lang="fr-FR" sz="1800" dirty="0"/>
              <a:t> </a:t>
            </a:r>
            <a:r>
              <a:rPr lang="fr-FR" sz="1800" dirty="0" err="1"/>
              <a:t>way</a:t>
            </a:r>
            <a:r>
              <a:rPr lang="fr-FR" sz="1800" dirty="0"/>
              <a:t> of </a:t>
            </a:r>
            <a:r>
              <a:rPr lang="fr-FR" sz="1800" dirty="0" err="1"/>
              <a:t>adding</a:t>
            </a:r>
            <a:r>
              <a:rPr lang="fr-FR" sz="1800" dirty="0"/>
              <a:t> </a:t>
            </a:r>
            <a:r>
              <a:rPr lang="fr-FR" sz="1800" dirty="0" err="1"/>
              <a:t>things</a:t>
            </a:r>
            <a:r>
              <a:rPr lang="fr-FR" sz="1800" dirty="0"/>
              <a:t> to </a:t>
            </a:r>
            <a:r>
              <a:rPr lang="fr-FR" sz="1800" dirty="0" err="1"/>
              <a:t>your</a:t>
            </a:r>
            <a:r>
              <a:rPr lang="fr-FR" sz="1800" dirty="0"/>
              <a:t> repo </a:t>
            </a:r>
            <a:r>
              <a:rPr lang="fr-FR" sz="1800" dirty="0" err="1"/>
              <a:t>is</a:t>
            </a:r>
            <a:r>
              <a:rPr lang="fr-FR" sz="1800" dirty="0"/>
              <a:t> via direct </a:t>
            </a:r>
            <a:r>
              <a:rPr lang="fr-FR" sz="1800" dirty="0" err="1"/>
              <a:t>upload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sz="1800" dirty="0"/>
              <a:t> </a:t>
            </a:r>
            <a:r>
              <a:rPr lang="fr-FR" b="1" dirty="0" err="1"/>
              <a:t>Commits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Commits</a:t>
            </a:r>
            <a:r>
              <a:rPr lang="fr-FR" dirty="0"/>
              <a:t> = updates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Commits</a:t>
            </a:r>
            <a:r>
              <a:rPr lang="fr-FR" dirty="0"/>
              <a:t> can </a:t>
            </a:r>
            <a:r>
              <a:rPr lang="fr-FR" dirty="0" err="1"/>
              <a:t>contain</a:t>
            </a:r>
            <a:r>
              <a:rPr lang="fr-FR" dirty="0"/>
              <a:t> multiple changes in multiple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commit must have an informative </a:t>
            </a:r>
            <a:r>
              <a:rPr lang="fr-FR" dirty="0" err="1"/>
              <a:t>name</a:t>
            </a:r>
            <a:r>
              <a:rPr lang="fr-FR" dirty="0"/>
              <a:t> (short description)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commit can have a more </a:t>
            </a:r>
            <a:r>
              <a:rPr lang="fr-FR" dirty="0" err="1"/>
              <a:t>extended</a:t>
            </a:r>
            <a:r>
              <a:rPr lang="fr-FR" dirty="0"/>
              <a:t> description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b="1" dirty="0"/>
              <a:t>Main / master branches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Each</a:t>
            </a:r>
            <a:r>
              <a:rPr lang="fr-FR" dirty="0"/>
              <a:t> repo can have multiple </a:t>
            </a:r>
            <a:r>
              <a:rPr lang="fr-FR" dirty="0" err="1"/>
              <a:t>parallel</a:t>
            </a:r>
            <a:r>
              <a:rPr lang="fr-FR" dirty="0"/>
              <a:t> versions (branches)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/>
                </a:solidFill>
              </a:rPr>
              <a:t>The main one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called</a:t>
            </a:r>
            <a:r>
              <a:rPr lang="fr-FR" sz="1800" dirty="0">
                <a:solidFill>
                  <a:schemeClr val="tx1"/>
                </a:solidFill>
              </a:rPr>
              <a:t> « main »  (or « master » </a:t>
            </a:r>
            <a:r>
              <a:rPr lang="fr-FR" dirty="0"/>
              <a:t>on </a:t>
            </a:r>
            <a:r>
              <a:rPr lang="fr-FR" dirty="0" err="1"/>
              <a:t>older</a:t>
            </a:r>
            <a:r>
              <a:rPr lang="fr-FR" dirty="0"/>
              <a:t> repos)</a:t>
            </a:r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0F2E4-E0BC-203F-308D-5DB40AB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08" y="2398270"/>
            <a:ext cx="3780700" cy="44526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909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7560-E11E-ADBC-6A8A-0518F5D1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A88B14-AD9F-186B-8CF5-C4929A4B9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Upload some data at the root of your repo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Add file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Upload files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Drag &amp; drop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Add informative name and description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Commit to main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10D1D-5251-9533-50C7-41B30730D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567295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EE214-5411-D645-12EA-8DF5BC7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37" y="4141306"/>
            <a:ext cx="3677387" cy="112844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E3056B-0366-DC19-128F-389821B36A3E}"/>
              </a:ext>
            </a:extLst>
          </p:cNvPr>
          <p:cNvCxnSpPr>
            <a:cxnSpLocks/>
          </p:cNvCxnSpPr>
          <p:nvPr/>
        </p:nvCxnSpPr>
        <p:spPr>
          <a:xfrm flipH="1">
            <a:off x="10193481" y="4379944"/>
            <a:ext cx="1558637" cy="5264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329A-1BE0-2C16-1CBA-F95CB14E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55E5-CC53-3C95-A855-6904DBA8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view</a:t>
            </a:r>
            <a:r>
              <a:rPr lang="fr-FR" dirty="0"/>
              <a:t> vs. Raw </a:t>
            </a:r>
            <a:r>
              <a:rPr lang="fr-FR" dirty="0" err="1"/>
              <a:t>view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6A6E-74E0-96F5-D824-E01AB167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23" y="3353773"/>
            <a:ext cx="5859125" cy="329543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D621B-10B3-B261-2DCC-D3CE13735818}"/>
              </a:ext>
            </a:extLst>
          </p:cNvPr>
          <p:cNvSpPr txBox="1"/>
          <p:nvPr/>
        </p:nvSpPr>
        <p:spPr>
          <a:xfrm>
            <a:off x="242453" y="1609497"/>
            <a:ext cx="63127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GitHub </a:t>
            </a:r>
            <a:r>
              <a:rPr lang="fr-FR" b="1" dirty="0" err="1"/>
              <a:t>view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opened</a:t>
            </a:r>
            <a:r>
              <a:rPr lang="fr-FR" dirty="0"/>
              <a:t> in GitHub, </a:t>
            </a:r>
            <a:r>
              <a:rPr lang="fr-FR" dirty="0" err="1"/>
              <a:t>most</a:t>
            </a:r>
            <a:r>
              <a:rPr lang="fr-FR" dirty="0"/>
              <a:t> files are </a:t>
            </a:r>
            <a:r>
              <a:rPr lang="fr-FR" dirty="0" err="1"/>
              <a:t>opened</a:t>
            </a:r>
            <a:r>
              <a:rPr lang="fr-FR" dirty="0"/>
              <a:t> « </a:t>
            </a:r>
            <a:r>
              <a:rPr lang="fr-FR" dirty="0" err="1"/>
              <a:t>within</a:t>
            </a:r>
            <a:r>
              <a:rPr lang="fr-FR" dirty="0"/>
              <a:t> GitHub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b="1" dirty="0">
                <a:solidFill>
                  <a:srgbClr val="7030A0"/>
                </a:solidFill>
              </a:rPr>
              <a:t>URL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the URL of the file </a:t>
            </a:r>
            <a:r>
              <a:rPr lang="fr-FR" dirty="0" err="1"/>
              <a:t>itself</a:t>
            </a:r>
            <a:r>
              <a:rPr lang="fr-FR" dirty="0"/>
              <a:t>, but of the file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repo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2621B-ECFA-E44A-F7C9-CD937AE5F4AB}"/>
              </a:ext>
            </a:extLst>
          </p:cNvPr>
          <p:cNvSpPr/>
          <p:nvPr/>
        </p:nvSpPr>
        <p:spPr>
          <a:xfrm>
            <a:off x="1087583" y="3353773"/>
            <a:ext cx="2701636" cy="1652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97F5B-DFD5-CEBE-C32C-FB06E2744558}"/>
              </a:ext>
            </a:extLst>
          </p:cNvPr>
          <p:cNvSpPr txBox="1"/>
          <p:nvPr/>
        </p:nvSpPr>
        <p:spPr>
          <a:xfrm>
            <a:off x="6781800" y="1609497"/>
            <a:ext cx="54102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Raw </a:t>
            </a:r>
            <a:r>
              <a:rPr lang="fr-FR" b="1" dirty="0" err="1">
                <a:solidFill>
                  <a:srgbClr val="0070C0"/>
                </a:solidFill>
              </a:rPr>
              <a:t>view</a:t>
            </a:r>
            <a:endParaRPr lang="fr-FR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One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the « </a:t>
            </a:r>
            <a:r>
              <a:rPr lang="fr-FR" dirty="0" err="1"/>
              <a:t>raw</a:t>
            </a:r>
            <a:r>
              <a:rPr lang="fr-FR" dirty="0"/>
              <a:t> » </a:t>
            </a:r>
            <a:r>
              <a:rPr lang="fr-FR" dirty="0" err="1"/>
              <a:t>view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b="1" dirty="0">
                <a:solidFill>
                  <a:srgbClr val="FF6600"/>
                </a:solidFill>
              </a:rPr>
              <a:t>URL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of the file </a:t>
            </a:r>
            <a:r>
              <a:rPr lang="fr-FR" dirty="0" err="1"/>
              <a:t>itself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dirty="0" err="1"/>
              <a:t>file’s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diplayed</a:t>
            </a:r>
            <a:r>
              <a:rPr lang="fr-FR" dirty="0"/>
              <a:t> </a:t>
            </a:r>
            <a:r>
              <a:rPr lang="fr-FR" sz="1400" dirty="0"/>
              <a:t>(as if </a:t>
            </a:r>
            <a:r>
              <a:rPr lang="fr-FR" sz="1400" dirty="0" err="1"/>
              <a:t>you</a:t>
            </a:r>
            <a:r>
              <a:rPr lang="fr-FR" sz="1400" dirty="0"/>
              <a:t> </a:t>
            </a:r>
            <a:r>
              <a:rPr lang="fr-FR" sz="1400" dirty="0" err="1"/>
              <a:t>opened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a </a:t>
            </a:r>
            <a:r>
              <a:rPr lang="fr-FR" sz="1400" dirty="0" err="1"/>
              <a:t>text</a:t>
            </a:r>
            <a:r>
              <a:rPr lang="fr-FR" sz="1400" dirty="0"/>
              <a:t> editor)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4B3FA6-9212-12CE-526A-0157D18E1506}"/>
              </a:ext>
            </a:extLst>
          </p:cNvPr>
          <p:cNvCxnSpPr>
            <a:cxnSpLocks/>
          </p:cNvCxnSpPr>
          <p:nvPr/>
        </p:nvCxnSpPr>
        <p:spPr>
          <a:xfrm>
            <a:off x="5250873" y="4308764"/>
            <a:ext cx="422563" cy="65809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DFF6BBE-A118-ABB3-5B9B-B45FE8D5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4" y="3353773"/>
            <a:ext cx="5476072" cy="173254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9FB2FB-254A-6E1B-F893-2182572A655F}"/>
              </a:ext>
            </a:extLst>
          </p:cNvPr>
          <p:cNvSpPr/>
          <p:nvPr/>
        </p:nvSpPr>
        <p:spPr>
          <a:xfrm>
            <a:off x="7093528" y="3367627"/>
            <a:ext cx="3290454" cy="165282"/>
          </a:xfrm>
          <a:prstGeom prst="rect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9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1F4B-1A82-EF76-C9BD-ED196751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B340639-92B6-2B9E-8EE0-2800A42DA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545" y="2701637"/>
            <a:ext cx="7003473" cy="217847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Upload an image on your repo 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Your </a:t>
            </a:r>
            <a:r>
              <a:rPr lang="en-US" b="1" dirty="0" err="1">
                <a:solidFill>
                  <a:schemeClr val="bg1"/>
                </a:solidFill>
              </a:rPr>
              <a:t>favourite</a:t>
            </a:r>
            <a:r>
              <a:rPr lang="en-US" b="1" dirty="0">
                <a:solidFill>
                  <a:schemeClr val="bg1"/>
                </a:solidFill>
              </a:rPr>
              <a:t> animal 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Bonus points if disguised as a clown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Name it “mypic.png” </a:t>
            </a:r>
            <a:r>
              <a:rPr lang="en-US" sz="1200" b="1" dirty="0"/>
              <a:t>(adapt the extension accordingly)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Check the </a:t>
            </a:r>
            <a:r>
              <a:rPr lang="en-US" b="1" dirty="0"/>
              <a:t>GitHub view vs. the Raw view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Note: for images, no “raw” button, instead: RIGHT CLICK -&gt; Open image in a new tab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3BB30-F8BD-33C6-75B8-9F57516D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449532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30078-AAF1-E02E-48F3-D4F66CA7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460" y="1622714"/>
            <a:ext cx="3215561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BDA0-EFB6-4513-A5DF-1C91AEC3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0FB-26AC-5F4F-2C3A-005E736B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Myth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45F1-3C10-7821-DDD2-825C84AFA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99" y="2114707"/>
            <a:ext cx="3837565" cy="34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E3305-CDB6-056D-110C-71284AD7A03E}"/>
              </a:ext>
            </a:extLst>
          </p:cNvPr>
          <p:cNvSpPr/>
          <p:nvPr/>
        </p:nvSpPr>
        <p:spPr>
          <a:xfrm>
            <a:off x="0" y="1341195"/>
            <a:ext cx="3345873" cy="4013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latin typeface="Bradley Hand ITC" panose="03070402050302030203" pitchFamily="66" charset="0"/>
              </a:rPr>
              <a:t>is</a:t>
            </a:r>
            <a:r>
              <a:rPr lang="fr-FR" sz="2400" b="1" dirty="0">
                <a:latin typeface="Bradley Hand ITC" panose="03070402050302030203" pitchFamily="66" charset="0"/>
              </a:rPr>
              <a:t> for </a:t>
            </a:r>
          </a:p>
          <a:p>
            <a:pPr algn="ctr"/>
            <a:r>
              <a:rPr lang="fr-FR" sz="2400" b="1" dirty="0" err="1">
                <a:latin typeface="Bradley Hand ITC" panose="03070402050302030203" pitchFamily="66" charset="0"/>
              </a:rPr>
              <a:t>programmers</a:t>
            </a:r>
            <a:r>
              <a:rPr lang="fr-FR" sz="2400" b="1" dirty="0">
                <a:latin typeface="Bradley Hand ITC" panose="03070402050302030203" pitchFamily="66" charset="0"/>
              </a:rPr>
              <a:t> »</a:t>
            </a: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latin typeface="Bradley Hand ITC" panose="03070402050302030203" pitchFamily="66" charset="0"/>
              </a:rPr>
              <a:t>is</a:t>
            </a:r>
            <a:r>
              <a:rPr lang="fr-FR" sz="2400" b="1" dirty="0">
                <a:latin typeface="Bradley Hand ITC" panose="03070402050302030203" pitchFamily="66" charset="0"/>
              </a:rPr>
              <a:t> hard »</a:t>
            </a: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I </a:t>
            </a:r>
            <a:r>
              <a:rPr lang="fr-FR" sz="2400" b="1" dirty="0" err="1">
                <a:latin typeface="Bradley Hand ITC" panose="03070402050302030203" pitchFamily="66" charset="0"/>
              </a:rPr>
              <a:t>don’t</a:t>
            </a:r>
            <a:r>
              <a:rPr lang="fr-FR" sz="2400" b="1" dirty="0">
                <a:latin typeface="Bradley Hand ITC" panose="03070402050302030203" pitchFamily="66" charset="0"/>
              </a:rPr>
              <a:t> have a </a:t>
            </a:r>
            <a:r>
              <a:rPr lang="fr-FR" sz="2400" b="1" dirty="0" err="1">
                <a:latin typeface="Bradley Hand ITC" panose="03070402050302030203" pitchFamily="66" charset="0"/>
              </a:rPr>
              <a:t>reason</a:t>
            </a:r>
            <a:r>
              <a:rPr lang="fr-FR" sz="2400" b="1" dirty="0">
                <a:latin typeface="Bradley Hand ITC" panose="03070402050302030203" pitchFamily="66" charset="0"/>
              </a:rPr>
              <a:t> to </a:t>
            </a:r>
            <a:r>
              <a:rPr lang="fr-FR" sz="2400" b="1" dirty="0" err="1">
                <a:latin typeface="Bradley Hand ITC" panose="03070402050302030203" pitchFamily="66" charset="0"/>
              </a:rPr>
              <a:t>learn</a:t>
            </a:r>
            <a:r>
              <a:rPr lang="fr-FR" sz="2400" b="1" dirty="0">
                <a:latin typeface="Bradley Hand ITC" panose="03070402050302030203" pitchFamily="66" charset="0"/>
              </a:rPr>
              <a:t> and use 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 »</a:t>
            </a:r>
            <a:endParaRPr lang="en-GB" sz="2400" b="1" dirty="0">
              <a:latin typeface="Bradley Hand ITC" panose="03070402050302030203" pitchFamily="66" charset="0"/>
            </a:endParaRP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45F20F2-3A22-C721-31F0-5D712A52CC02}"/>
              </a:ext>
            </a:extLst>
          </p:cNvPr>
          <p:cNvSpPr/>
          <p:nvPr/>
        </p:nvSpPr>
        <p:spPr>
          <a:xfrm rot="873951">
            <a:off x="2518090" y="657502"/>
            <a:ext cx="2013178" cy="4681384"/>
          </a:xfrm>
          <a:prstGeom prst="lightningBol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999BC-87CD-C236-C968-0663444815D9}"/>
              </a:ext>
            </a:extLst>
          </p:cNvPr>
          <p:cNvSpPr/>
          <p:nvPr/>
        </p:nvSpPr>
        <p:spPr>
          <a:xfrm>
            <a:off x="4016174" y="1341195"/>
            <a:ext cx="4006608" cy="4013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GitHub can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useful</a:t>
            </a:r>
            <a:r>
              <a:rPr lang="fr-FR" b="1" dirty="0"/>
              <a:t> to </a:t>
            </a:r>
            <a:r>
              <a:rPr lang="fr-FR" b="1" dirty="0" err="1"/>
              <a:t>anyone</a:t>
            </a:r>
            <a:r>
              <a:rPr lang="fr-FR" b="1" dirty="0"/>
              <a:t> </a:t>
            </a:r>
            <a:r>
              <a:rPr lang="fr-FR" b="1" dirty="0" err="1"/>
              <a:t>who</a:t>
            </a:r>
            <a:r>
              <a:rPr lang="fr-FR" b="1" dirty="0"/>
              <a:t> </a:t>
            </a:r>
            <a:r>
              <a:rPr lang="fr-FR" b="1" dirty="0" err="1"/>
              <a:t>wants</a:t>
            </a:r>
            <a:r>
              <a:rPr lang="fr-FR" b="1" dirty="0"/>
              <a:t> to store </a:t>
            </a:r>
            <a:r>
              <a:rPr lang="fr-FR" b="1" dirty="0" err="1"/>
              <a:t>stuff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GitHub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i="1" dirty="0" err="1"/>
              <a:t>need</a:t>
            </a:r>
            <a:r>
              <a:rPr lang="fr-FR" b="1" dirty="0"/>
              <a:t>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complicated</a:t>
            </a:r>
            <a:r>
              <a:rPr lang="fr-FR" b="1" dirty="0"/>
              <a:t> (but can </a:t>
            </a:r>
            <a:r>
              <a:rPr lang="fr-FR" b="1" dirty="0" err="1"/>
              <a:t>be</a:t>
            </a:r>
            <a:r>
              <a:rPr lang="fr-FR" b="1" dirty="0"/>
              <a:t>)</a:t>
            </a:r>
          </a:p>
          <a:p>
            <a:endParaRPr lang="fr-FR" b="1" dirty="0"/>
          </a:p>
          <a:p>
            <a:endParaRPr lang="fr-FR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You 100% do</a:t>
            </a:r>
          </a:p>
        </p:txBody>
      </p:sp>
    </p:spTree>
    <p:extLst>
      <p:ext uri="{BB962C8B-B14F-4D97-AF65-F5344CB8AC3E}">
        <p14:creationId xmlns:p14="http://schemas.microsoft.com/office/powerpoint/2010/main" val="239233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pter 2 Defining Reproducibility | Advanced Reproducibility in Cancer  Informatics">
            <a:extLst>
              <a:ext uri="{FF2B5EF4-FFF2-40B4-BE49-F238E27FC236}">
                <a16:creationId xmlns:a16="http://schemas.microsoft.com/office/drawing/2014/main" id="{D3FAB984-F4ED-7FA1-07BB-F534A8FE7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5742" b="8228"/>
          <a:stretch>
            <a:fillRect/>
          </a:stretch>
        </p:blipFill>
        <p:spPr bwMode="auto">
          <a:xfrm>
            <a:off x="6160580" y="1655305"/>
            <a:ext cx="5912891" cy="4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C60B0-0779-3852-5087-0CC9A2D46F3F}"/>
              </a:ext>
            </a:extLst>
          </p:cNvPr>
          <p:cNvSpPr txBox="1"/>
          <p:nvPr/>
        </p:nvSpPr>
        <p:spPr>
          <a:xfrm>
            <a:off x="436419" y="1862055"/>
            <a:ext cx="5295094" cy="4473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1600" b="1" kern="1200" spc="0" baseline="0" dirty="0">
                <a:latin typeface="Arial" panose="020B0604020202020204" pitchFamily="34" charset="0"/>
                <a:ea typeface="+mn-ea"/>
                <a:cs typeface="+mn-cs"/>
              </a:rPr>
              <a:t>What is the raw file URL useful for?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Most good data analysis software can load data from the internet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It can be used to make your analysis script FULLY reproducible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Anybody can simply run the script as-is, it does not require any local resources or setup (some files in a particular folder </a:t>
            </a:r>
            <a:r>
              <a:rPr lang="en-US" sz="1600" kern="1200" spc="0" baseline="0" dirty="0" err="1">
                <a:latin typeface="Arial" panose="020B0604020202020204" pitchFamily="34" charset="0"/>
                <a:ea typeface="+mn-ea"/>
                <a:cs typeface="+mn-cs"/>
              </a:rPr>
              <a:t>etc</a:t>
            </a: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Useful for yourself: don’t need to bother with data management, can work from anywhere (don’t need to have the data file on your system)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94516-E569-32A7-AF2E-8F4936D7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/>
              <a:t>Reproducible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68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C9ED-A832-147F-E1D1-87D94770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49AEB7-B087-71FF-1598-0DFE72C22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256" y="2895600"/>
            <a:ext cx="9344890" cy="129128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dirty="0"/>
              <a:t>Open R Studio</a:t>
            </a:r>
            <a:endParaRPr lang="en-GB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Navigate to “</a:t>
            </a:r>
            <a:r>
              <a:rPr lang="en-SG" b="1" dirty="0" err="1">
                <a:latin typeface="Consolas" panose="020B0609020204030204" pitchFamily="49" charset="0"/>
              </a:rPr>
              <a:t>analysis.R</a:t>
            </a:r>
            <a:r>
              <a:rPr lang="en-SG" dirty="0"/>
              <a:t>” in </a:t>
            </a:r>
            <a:r>
              <a:rPr lang="en-SG" b="1" dirty="0" err="1">
                <a:latin typeface="Consolas" panose="020B0609020204030204" pitchFamily="49" charset="0"/>
              </a:rPr>
              <a:t>DominiqueMakowski</a:t>
            </a:r>
            <a:r>
              <a:rPr lang="en-SG" b="1" dirty="0">
                <a:latin typeface="Consolas" panose="020B0609020204030204" pitchFamily="49" charset="0"/>
              </a:rPr>
              <a:t>/</a:t>
            </a:r>
            <a:r>
              <a:rPr lang="en-SG" b="1" dirty="0" err="1">
                <a:latin typeface="Consolas" panose="020B0609020204030204" pitchFamily="49" charset="0"/>
              </a:rPr>
              <a:t>DemoRepo</a:t>
            </a:r>
            <a:endParaRPr lang="en-SG" b="1" dirty="0">
              <a:latin typeface="Consolas" panose="020B0609020204030204" pitchFamily="49" charset="0"/>
            </a:endParaRPr>
          </a:p>
          <a:p>
            <a:pPr marL="800100" lvl="1" indent="-457200" algn="l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Copy that code and paste it in an R script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Get the URL of the raw data file of your repo</a:t>
            </a:r>
          </a:p>
          <a:p>
            <a:pPr marL="800100" lvl="1" indent="-457200" algn="l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Put that URL as data path in the code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Run the code</a:t>
            </a:r>
          </a:p>
          <a:p>
            <a:pPr marL="457200" indent="-457200" algn="l">
              <a:buFont typeface="+mj-lt"/>
              <a:buAutoNum type="arabicPeriod"/>
            </a:pPr>
            <a:endParaRPr lang="en-SG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32DCE-FB6B-C843-8739-7EFAC1589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525732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262A2-871E-1289-AC80-A54C5302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71" y="3837709"/>
            <a:ext cx="4455237" cy="26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3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F2C1-B787-1F93-9885-93202F2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E72F3-A6CB-FAD1-EA7C-BC011527A5E7}"/>
              </a:ext>
            </a:extLst>
          </p:cNvPr>
          <p:cNvSpPr txBox="1"/>
          <p:nvPr/>
        </p:nvSpPr>
        <p:spPr>
          <a:xfrm>
            <a:off x="263235" y="2087572"/>
            <a:ext cx="56457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Basic interaction </a:t>
            </a:r>
            <a:r>
              <a:rPr lang="fr-FR" dirty="0" err="1"/>
              <a:t>with</a:t>
            </a:r>
            <a:r>
              <a:rPr lang="fr-FR" dirty="0"/>
              <a:t> GitHub (file </a:t>
            </a:r>
            <a:r>
              <a:rPr lang="fr-FR" dirty="0" err="1"/>
              <a:t>downloading</a:t>
            </a:r>
            <a:r>
              <a:rPr lang="fr-FR" dirty="0"/>
              <a:t>, </a:t>
            </a:r>
            <a:r>
              <a:rPr lang="fr-FR" dirty="0" err="1"/>
              <a:t>uploading</a:t>
            </a:r>
            <a:r>
              <a:rPr lang="fr-FR" dirty="0"/>
              <a:t>)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via GitHub.com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You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an online </a:t>
            </a:r>
            <a:r>
              <a:rPr lang="fr-FR" dirty="0" err="1"/>
              <a:t>space</a:t>
            </a:r>
            <a:r>
              <a:rPr lang="fr-FR" dirty="0"/>
              <a:t> to store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non-</a:t>
            </a:r>
            <a:r>
              <a:rPr lang="fr-FR" dirty="0" err="1"/>
              <a:t>GitHubbers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Enables a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workflow </a:t>
            </a:r>
          </a:p>
        </p:txBody>
      </p:sp>
      <p:pic>
        <p:nvPicPr>
          <p:cNvPr id="2050" name="Picture 2" descr="Aucune description de photo disponible.">
            <a:extLst>
              <a:ext uri="{FF2B5EF4-FFF2-40B4-BE49-F238E27FC236}">
                <a16:creationId xmlns:a16="http://schemas.microsoft.com/office/drawing/2014/main" id="{CD5761C8-9E6E-4274-4845-874F316D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128" y="1631051"/>
            <a:ext cx="3833553" cy="47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19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1120-BD66-FA16-4BC1-22547542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B54793-9EAE-7F5F-7EBC-9A25B107A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Hosting</a:t>
            </a:r>
            <a:r>
              <a:rPr lang="fr-FR" dirty="0"/>
              <a:t> </a:t>
            </a:r>
            <a:r>
              <a:rPr lang="fr-FR" dirty="0" err="1"/>
              <a:t>websites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« GitHub Pages »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4D45C-3110-C003-EFDB-E82C3FB14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11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331C-14F9-35BC-CEAE-F2F89922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website</a:t>
            </a:r>
            <a:endParaRPr lang="en-GB" dirty="0"/>
          </a:p>
        </p:txBody>
      </p:sp>
      <p:pic>
        <p:nvPicPr>
          <p:cNvPr id="3074" name="Picture 2" descr="Aucune description de photo disponible.">
            <a:extLst>
              <a:ext uri="{FF2B5EF4-FFF2-40B4-BE49-F238E27FC236}">
                <a16:creationId xmlns:a16="http://schemas.microsoft.com/office/drawing/2014/main" id="{79B37688-91E0-81EA-B5C3-FF51FC6E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253" y="68501"/>
            <a:ext cx="1156855" cy="12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1E30AA-F380-70E1-A2E6-1C15F03148F8}"/>
              </a:ext>
            </a:extLst>
          </p:cNvPr>
          <p:cNvSpPr txBox="1"/>
          <p:nvPr/>
        </p:nvSpPr>
        <p:spPr>
          <a:xfrm>
            <a:off x="256309" y="1831170"/>
            <a:ext cx="85136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 err="1"/>
              <a:t>Webpage</a:t>
            </a:r>
            <a:r>
              <a:rPr lang="fr-FR" sz="1800" b="1" noProof="0" dirty="0"/>
              <a:t> </a:t>
            </a:r>
            <a:r>
              <a:rPr lang="fr-FR" sz="1800" b="1" noProof="0" dirty="0" err="1"/>
              <a:t>is</a:t>
            </a:r>
            <a:r>
              <a:rPr lang="fr-FR" sz="1800" b="1" noProof="0" dirty="0"/>
              <a:t> an </a:t>
            </a:r>
            <a:r>
              <a:rPr lang="fr-FR" sz="1800" b="1" i="1" noProof="0" dirty="0"/>
              <a:t>html </a:t>
            </a:r>
            <a:r>
              <a:rPr lang="fr-FR" sz="1800" b="1" noProof="0" dirty="0"/>
              <a:t>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fr-FR" dirty="0"/>
              <a:t>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noProof="0" dirty="0"/>
              <a:t>Can </a:t>
            </a:r>
            <a:r>
              <a:rPr lang="fr-FR" noProof="0" dirty="0" err="1"/>
              <a:t>contain</a:t>
            </a:r>
            <a:r>
              <a:rPr lang="fr-FR" noProof="0" dirty="0"/>
              <a:t> </a:t>
            </a:r>
            <a:r>
              <a:rPr lang="fr-FR" noProof="0" dirty="0" err="1"/>
              <a:t>embedded</a:t>
            </a:r>
            <a:r>
              <a:rPr lang="fr-FR" noProof="0" dirty="0"/>
              <a:t> </a:t>
            </a:r>
            <a:r>
              <a:rPr lang="fr-FR" b="1" noProof="0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fr-FR" noProof="0" dirty="0"/>
              <a:t> and </a:t>
            </a:r>
            <a:r>
              <a:rPr lang="fr-FR" b="1" noProof="0" dirty="0" err="1">
                <a:solidFill>
                  <a:srgbClr val="FF0000"/>
                </a:solidFill>
                <a:latin typeface="Consolas" panose="020B0609020204030204" pitchFamily="49" charset="0"/>
              </a:rPr>
              <a:t>ja</a:t>
            </a:r>
            <a:r>
              <a:rPr lang="fr-FR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vascript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lang="fr-FR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) </a:t>
            </a:r>
            <a:r>
              <a:rPr lang="fr-FR" dirty="0"/>
              <a:t>code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b="1" dirty="0"/>
              <a:t>It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diplayed</a:t>
            </a:r>
            <a:r>
              <a:rPr lang="fr-FR" b="1" dirty="0"/>
              <a:t> as a </a:t>
            </a:r>
            <a:r>
              <a:rPr lang="fr-FR" b="1" dirty="0" err="1"/>
              <a:t>webpage</a:t>
            </a:r>
            <a:r>
              <a:rPr lang="fr-FR" b="1" dirty="0"/>
              <a:t> </a:t>
            </a:r>
            <a:r>
              <a:rPr lang="fr-FR" b="1" dirty="0" err="1"/>
              <a:t>when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via a web browser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But </a:t>
            </a:r>
            <a:r>
              <a:rPr lang="fr-FR" dirty="0" err="1"/>
              <a:t>you</a:t>
            </a:r>
            <a:r>
              <a:rPr lang="fr-FR" dirty="0"/>
              <a:t> can open the code </a:t>
            </a:r>
            <a:r>
              <a:rPr lang="fr-FR" dirty="0" err="1"/>
              <a:t>itself</a:t>
            </a:r>
            <a:r>
              <a:rPr lang="fr-FR" dirty="0"/>
              <a:t> by </a:t>
            </a:r>
            <a:r>
              <a:rPr lang="fr-FR" dirty="0" err="1"/>
              <a:t>opening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/code editor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noProof="0" dirty="0"/>
          </a:p>
          <a:p>
            <a:r>
              <a:rPr lang="fr-FR" noProof="0" dirty="0"/>
              <a:t>The default landing </a:t>
            </a:r>
            <a:r>
              <a:rPr lang="fr-FR" noProof="0" dirty="0" err="1"/>
              <a:t>is</a:t>
            </a:r>
            <a:r>
              <a:rPr lang="fr-FR" noProof="0" dirty="0"/>
              <a:t> </a:t>
            </a:r>
            <a:r>
              <a:rPr lang="fr-FR" noProof="0" dirty="0" err="1"/>
              <a:t>typically</a:t>
            </a:r>
            <a:r>
              <a:rPr lang="fr-FR" noProof="0" dirty="0"/>
              <a:t> </a:t>
            </a:r>
            <a:r>
              <a:rPr lang="fr-FR" noProof="0" dirty="0" err="1"/>
              <a:t>named</a:t>
            </a:r>
            <a:r>
              <a:rPr lang="fr-FR" noProof="0" dirty="0"/>
              <a:t> </a:t>
            </a:r>
            <a:r>
              <a:rPr lang="fr-FR" b="1" noProof="0" dirty="0">
                <a:solidFill>
                  <a:srgbClr val="0070C0"/>
                </a:solidFill>
                <a:latin typeface="Consolas" panose="020B0609020204030204" pitchFamily="49" charset="0"/>
              </a:rPr>
              <a:t>index.html</a:t>
            </a:r>
          </a:p>
          <a:p>
            <a:endParaRPr lang="fr-F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fr-FR" b="1" noProof="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fr-FR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i="1" noProof="0" dirty="0" err="1"/>
              <a:t>Websites</a:t>
            </a:r>
            <a:r>
              <a:rPr lang="fr-FR" i="1" noProof="0" dirty="0"/>
              <a:t> are </a:t>
            </a:r>
            <a:r>
              <a:rPr lang="fr-FR" i="1" noProof="0" dirty="0" err="1"/>
              <a:t>just</a:t>
            </a:r>
            <a:r>
              <a:rPr lang="fr-FR" i="1" noProof="0" dirty="0"/>
              <a:t> code. You know </a:t>
            </a:r>
            <a:r>
              <a:rPr lang="fr-FR" i="1" noProof="0" dirty="0" err="1"/>
              <a:t>what</a:t>
            </a:r>
            <a:r>
              <a:rPr lang="fr-FR" i="1" noProof="0" dirty="0"/>
              <a:t> </a:t>
            </a:r>
            <a:r>
              <a:rPr lang="fr-FR" i="1" noProof="0" dirty="0" err="1"/>
              <a:t>is</a:t>
            </a:r>
            <a:r>
              <a:rPr lang="fr-FR" i="1" noProof="0" dirty="0"/>
              <a:t> good at </a:t>
            </a:r>
            <a:r>
              <a:rPr lang="fr-FR" i="1" noProof="0" dirty="0" err="1"/>
              <a:t>generating</a:t>
            </a:r>
            <a:r>
              <a:rPr lang="fr-FR" i="1" noProof="0" dirty="0"/>
              <a:t> code?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450C698-52AA-A879-C051-9ABFCE0E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591" y="2563506"/>
            <a:ext cx="3637381" cy="204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6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EF4E-0D2D-8922-6DED-5FC10F4A3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07E6DB-6F0C-1BD4-2D3E-315AF3D82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2057401"/>
            <a:ext cx="8208819" cy="3110344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Create the code of a website: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</a:rPr>
              <a:t>Create the content of one html file to make a modern and cool looking CV website showing the following information: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Name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John Doe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Profile pic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b="1" u="sng" dirty="0">
                <a:solidFill>
                  <a:srgbClr val="FFFF00"/>
                </a:solidFill>
              </a:rPr>
              <a:t>[RAW URL OF THE PIC IN YOUR REPO]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Born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25/12/2000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Education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Hogwarts High school (2019-2023); Sussex University (2023-present)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Skills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Psychology background, statistics in R, a bit of Python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Things I like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Football, sci-fi movies, craft beers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Things I don’t like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Running, rude people</a:t>
            </a:r>
            <a:endParaRPr lang="en-SG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876BA7-543A-9F81-ED5C-294D792DD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674"/>
            <a:ext cx="9144001" cy="983671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D615C-E26C-6A73-5894-65ACFEA5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854" y="1009650"/>
            <a:ext cx="2793162" cy="33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BB62-E9C6-F3E3-7A95-3E55412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2C3543-4B13-8804-D220-DAD4D54DB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2057401"/>
            <a:ext cx="8208819" cy="3110344"/>
          </a:xfrm>
        </p:spPr>
        <p:txBody>
          <a:bodyPr/>
          <a:lstStyle/>
          <a:p>
            <a:pPr algn="l"/>
            <a:r>
              <a:rPr lang="en-US" b="1" dirty="0"/>
              <a:t>2. Make an </a:t>
            </a:r>
            <a:r>
              <a:rPr lang="en-US" b="1" dirty="0">
                <a:latin typeface="Consolas" panose="020B0609020204030204" pitchFamily="49" charset="0"/>
              </a:rPr>
              <a:t>index.html </a:t>
            </a:r>
            <a:r>
              <a:rPr lang="en-US" b="1" dirty="0"/>
              <a:t>file on your repo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Add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Create new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Paste the html code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Name the file “index.html”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Commit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1400" b="1" dirty="0"/>
          </a:p>
          <a:p>
            <a:pPr algn="l"/>
            <a:r>
              <a:rPr lang="en-US" b="1" dirty="0"/>
              <a:t>2. Viewing the file (</a:t>
            </a:r>
            <a:r>
              <a:rPr lang="en-US" b="1" dirty="0" err="1"/>
              <a:t>github</a:t>
            </a:r>
            <a:r>
              <a:rPr lang="en-US" b="1" dirty="0"/>
              <a:t> view &amp; raw view)</a:t>
            </a:r>
          </a:p>
          <a:p>
            <a:pPr algn="l"/>
            <a:endParaRPr lang="en-SG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4E464-A837-C758-30EF-AB4F1D3C7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674"/>
            <a:ext cx="9144001" cy="983671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C57B-BF5C-6626-7070-C1C1ADEC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252" y="3525981"/>
            <a:ext cx="4027557" cy="272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6209D-FDE3-1952-838E-2AFC1FD2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226" y="1792326"/>
            <a:ext cx="2562583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04DC-97F1-9691-7595-C89BD5DB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D6622AC-6503-88CB-0DFC-07E93B3EF486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3D5D2-A597-4073-1B97-4AABDCDC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Github</a:t>
            </a:r>
            <a:r>
              <a:rPr lang="fr-FR" noProof="0" dirty="0"/>
              <a:t> Pages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4686D-1E3A-4899-5135-15CC4BBC1014}"/>
              </a:ext>
            </a:extLst>
          </p:cNvPr>
          <p:cNvSpPr txBox="1"/>
          <p:nvPr/>
        </p:nvSpPr>
        <p:spPr>
          <a:xfrm>
            <a:off x="510061" y="1967067"/>
            <a:ext cx="69090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noProof="0" dirty="0" err="1"/>
              <a:t>Github</a:t>
            </a:r>
            <a:r>
              <a:rPr lang="fr-FR" sz="1400" noProof="0" dirty="0"/>
              <a:t> displays html files as a file </a:t>
            </a:r>
            <a:r>
              <a:rPr lang="fr-FR" sz="1400" noProof="0" dirty="0" err="1"/>
              <a:t>with</a:t>
            </a:r>
            <a:r>
              <a:rPr lang="fr-FR" sz="1400" noProof="0" dirty="0"/>
              <a:t> code content (as </a:t>
            </a:r>
            <a:r>
              <a:rPr lang="fr-FR" sz="1400" noProof="0" dirty="0" err="1"/>
              <a:t>they</a:t>
            </a:r>
            <a:r>
              <a:rPr lang="fr-FR" sz="1400" noProof="0" dirty="0"/>
              <a:t> are)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We</a:t>
            </a:r>
            <a:r>
              <a:rPr lang="fr-FR" sz="1400" dirty="0"/>
              <a:t> can enable a </a:t>
            </a:r>
            <a:r>
              <a:rPr lang="fr-FR" sz="1400" b="1" dirty="0" err="1"/>
              <a:t>website</a:t>
            </a:r>
            <a:r>
              <a:rPr lang="fr-FR" sz="1400" b="1" dirty="0"/>
              <a:t> </a:t>
            </a:r>
            <a:r>
              <a:rPr lang="fr-FR" sz="1400" b="1" dirty="0" err="1"/>
              <a:t>view</a:t>
            </a:r>
            <a:r>
              <a:rPr lang="fr-FR" sz="1400" b="1" dirty="0"/>
              <a:t> </a:t>
            </a:r>
            <a:r>
              <a:rPr lang="fr-FR" sz="1400" dirty="0"/>
              <a:t>of the repository, </a:t>
            </a:r>
            <a:r>
              <a:rPr lang="fr-FR" sz="1400" dirty="0" err="1"/>
              <a:t>which</a:t>
            </a:r>
            <a:r>
              <a:rPr lang="fr-FR" sz="1400" dirty="0"/>
              <a:t>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to </a:t>
            </a:r>
            <a:r>
              <a:rPr lang="fr-FR" sz="1400" dirty="0" err="1"/>
              <a:t>view</a:t>
            </a:r>
            <a:r>
              <a:rPr lang="fr-FR" sz="1400" dirty="0"/>
              <a:t> html files as </a:t>
            </a:r>
            <a:r>
              <a:rPr lang="fr-FR" sz="1400" dirty="0" err="1"/>
              <a:t>webpages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This </a:t>
            </a:r>
            <a:r>
              <a:rPr lang="fr-FR" sz="1400" dirty="0" err="1"/>
              <a:t>feature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called</a:t>
            </a:r>
            <a:r>
              <a:rPr lang="fr-FR" sz="1400" dirty="0"/>
              <a:t> « </a:t>
            </a:r>
            <a:r>
              <a:rPr lang="fr-FR" sz="1400" dirty="0" err="1"/>
              <a:t>Github</a:t>
            </a:r>
            <a:r>
              <a:rPr lang="fr-FR" sz="1400" dirty="0"/>
              <a:t> Pages »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For </a:t>
            </a:r>
            <a:r>
              <a:rPr lang="fr-FR" sz="1400" dirty="0" err="1"/>
              <a:t>any</a:t>
            </a:r>
            <a:r>
              <a:rPr lang="fr-FR" sz="1400" dirty="0"/>
              <a:t> folder (</a:t>
            </a:r>
            <a:r>
              <a:rPr lang="fr-FR" sz="1400" dirty="0" err="1"/>
              <a:t>including</a:t>
            </a:r>
            <a:r>
              <a:rPr lang="fr-FR" sz="1400" dirty="0"/>
              <a:t> the root), the web </a:t>
            </a:r>
            <a:r>
              <a:rPr lang="fr-FR" sz="1400" dirty="0" err="1"/>
              <a:t>view</a:t>
            </a:r>
            <a:r>
              <a:rPr lang="fr-FR" sz="1400" dirty="0"/>
              <a:t> </a:t>
            </a:r>
            <a:r>
              <a:rPr lang="fr-FR" sz="1400" dirty="0" err="1"/>
              <a:t>will</a:t>
            </a:r>
            <a:r>
              <a:rPr lang="fr-FR" sz="1400" dirty="0"/>
              <a:t> look for an « index.html » file to land on (</a:t>
            </a:r>
            <a:r>
              <a:rPr lang="fr-FR" sz="1400" dirty="0" err="1"/>
              <a:t>unless</a:t>
            </a:r>
            <a:r>
              <a:rPr lang="fr-FR" sz="1400" dirty="0"/>
              <a:t> a </a:t>
            </a:r>
            <a:r>
              <a:rPr lang="fr-FR" sz="1400" dirty="0" err="1"/>
              <a:t>specific</a:t>
            </a:r>
            <a:r>
              <a:rPr lang="fr-FR" sz="1400" dirty="0"/>
              <a:t> html file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specified</a:t>
            </a:r>
            <a:r>
              <a:rPr lang="fr-FR" sz="1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>
                <a:hlinkClick r:id="rId3"/>
              </a:rPr>
              <a:t>https://realitybending.github.io/</a:t>
            </a:r>
            <a:r>
              <a:rPr lang="fr-FR" sz="1400" dirty="0"/>
              <a:t> </a:t>
            </a:r>
            <a:r>
              <a:rPr lang="fr-FR" sz="1400" noProof="0" dirty="0"/>
              <a:t>= </a:t>
            </a:r>
            <a:r>
              <a:rPr lang="fr-FR" sz="1400" dirty="0">
                <a:hlinkClick r:id="rId4"/>
              </a:rPr>
              <a:t>https://realitybending.github.io/</a:t>
            </a:r>
            <a:r>
              <a:rPr lang="fr-FR" sz="1400" b="1" dirty="0">
                <a:hlinkClick r:id="rId4"/>
              </a:rPr>
              <a:t>index.html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>
                <a:hlinkClick r:id="rId5"/>
              </a:rPr>
              <a:t>https://URL.github.io/docs/specific_page.html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noProof="0" dirty="0"/>
          </a:p>
        </p:txBody>
      </p:sp>
      <p:pic>
        <p:nvPicPr>
          <p:cNvPr id="4098" name="Picture 2" descr="Collection: GitHub Pages examples · GitHub">
            <a:extLst>
              <a:ext uri="{FF2B5EF4-FFF2-40B4-BE49-F238E27FC236}">
                <a16:creationId xmlns:a16="http://schemas.microsoft.com/office/drawing/2014/main" id="{406583E6-8299-943D-C60D-8C31317F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248" y="2540823"/>
            <a:ext cx="3172691" cy="31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55E2-0799-6CAD-4C2A-547B8FA4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55EFAC0-7853-9D3E-71DE-B0EDD2369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3" y="3588831"/>
            <a:ext cx="9912927" cy="199455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Enable </a:t>
            </a:r>
            <a:r>
              <a:rPr lang="en-US" b="1" dirty="0" err="1"/>
              <a:t>Github</a:t>
            </a:r>
            <a:r>
              <a:rPr lang="en-US" b="1" dirty="0"/>
              <a:t> pages for your repo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Settings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Pages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Branch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“main”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Save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CFC3B-25B1-7FF0-3712-1CF636627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09650"/>
            <a:ext cx="9144001" cy="1879023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5563C-7D14-D27F-D144-691E0049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46" y="3145815"/>
            <a:ext cx="5284555" cy="32826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CB4C60-2922-0C01-4ED9-0D98A988F40B}"/>
              </a:ext>
            </a:extLst>
          </p:cNvPr>
          <p:cNvCxnSpPr>
            <a:cxnSpLocks/>
          </p:cNvCxnSpPr>
          <p:nvPr/>
        </p:nvCxnSpPr>
        <p:spPr>
          <a:xfrm flipH="1">
            <a:off x="7952509" y="3013615"/>
            <a:ext cx="644236" cy="278773"/>
          </a:xfrm>
          <a:prstGeom prst="straightConnector1">
            <a:avLst/>
          </a:prstGeom>
          <a:ln w="57150">
            <a:solidFill>
              <a:srgbClr val="4A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F5850E-284C-C34F-8A00-98369778CCA6}"/>
              </a:ext>
            </a:extLst>
          </p:cNvPr>
          <p:cNvCxnSpPr>
            <a:cxnSpLocks/>
          </p:cNvCxnSpPr>
          <p:nvPr/>
        </p:nvCxnSpPr>
        <p:spPr>
          <a:xfrm>
            <a:off x="6754091" y="5323128"/>
            <a:ext cx="221673" cy="34338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4D0BA8-FAD1-EAC6-34ED-E1061898114B}"/>
              </a:ext>
            </a:extLst>
          </p:cNvPr>
          <p:cNvCxnSpPr>
            <a:cxnSpLocks/>
          </p:cNvCxnSpPr>
          <p:nvPr/>
        </p:nvCxnSpPr>
        <p:spPr>
          <a:xfrm>
            <a:off x="8070273" y="4787162"/>
            <a:ext cx="381000" cy="92950"/>
          </a:xfrm>
          <a:prstGeom prst="straightConnector1">
            <a:avLst/>
          </a:prstGeom>
          <a:ln w="57150">
            <a:solidFill>
              <a:srgbClr val="FF92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50CB9-56D8-3750-DD0C-FAA8672AA28B}"/>
              </a:ext>
            </a:extLst>
          </p:cNvPr>
          <p:cNvCxnSpPr>
            <a:cxnSpLocks/>
          </p:cNvCxnSpPr>
          <p:nvPr/>
        </p:nvCxnSpPr>
        <p:spPr>
          <a:xfrm flipH="1">
            <a:off x="8846127" y="5250873"/>
            <a:ext cx="665018" cy="187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4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6D03-CBD4-1D5B-9964-68DD5E36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8CA393-4E2D-08FF-E6A3-D9A00D41740B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29A74-A125-F02F-F615-EFE95DD9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Github</a:t>
            </a:r>
            <a:r>
              <a:rPr lang="fr-FR" noProof="0" dirty="0"/>
              <a:t> Pages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47872-25F3-B159-1F4F-77FDA9D21F1E}"/>
              </a:ext>
            </a:extLst>
          </p:cNvPr>
          <p:cNvSpPr txBox="1"/>
          <p:nvPr/>
        </p:nvSpPr>
        <p:spPr>
          <a:xfrm>
            <a:off x="510061" y="1967067"/>
            <a:ext cx="69090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Webpages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a few seconds 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updated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You </a:t>
            </a:r>
            <a:r>
              <a:rPr lang="fr-FR" sz="1400" dirty="0" err="1"/>
              <a:t>access</a:t>
            </a:r>
            <a:r>
              <a:rPr lang="fr-FR" sz="1400" dirty="0"/>
              <a:t> the web </a:t>
            </a:r>
            <a:r>
              <a:rPr lang="fr-FR" sz="1400" dirty="0" err="1"/>
              <a:t>view</a:t>
            </a:r>
            <a:r>
              <a:rPr lang="fr-FR" sz="1400" dirty="0"/>
              <a:t> by a </a:t>
            </a:r>
            <a:r>
              <a:rPr lang="fr-FR" sz="1400" i="1" dirty="0" err="1"/>
              <a:t>different</a:t>
            </a:r>
            <a:r>
              <a:rPr lang="fr-FR" sz="1400" dirty="0"/>
              <a:t> URL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Convenient</a:t>
            </a:r>
            <a:r>
              <a:rPr lang="fr-FR" sz="1400" dirty="0"/>
              <a:t> to have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link</a:t>
            </a:r>
            <a:r>
              <a:rPr lang="fr-FR" sz="1400" dirty="0"/>
              <a:t> in the </a:t>
            </a:r>
            <a:r>
              <a:rPr lang="fr-FR" sz="1400" b="1" dirty="0" err="1"/>
              <a:t>repo’s</a:t>
            </a:r>
            <a:r>
              <a:rPr lang="fr-FR" sz="1400" b="1" dirty="0"/>
              <a:t> « about » box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Click on the box </a:t>
            </a:r>
            <a:r>
              <a:rPr lang="fr-FR" sz="1400" dirty="0" err="1"/>
              <a:t>edit</a:t>
            </a:r>
            <a:r>
              <a:rPr lang="fr-FR" sz="1400" dirty="0"/>
              <a:t> </a:t>
            </a:r>
            <a:r>
              <a:rPr lang="fr-FR" sz="1400" dirty="0" err="1"/>
              <a:t>wheel</a:t>
            </a:r>
            <a:r>
              <a:rPr lang="fr-FR" sz="1400" dirty="0"/>
              <a:t> </a:t>
            </a:r>
            <a:r>
              <a:rPr lang="fr-FR" sz="1400" dirty="0" err="1"/>
              <a:t>icon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Tick</a:t>
            </a:r>
            <a:r>
              <a:rPr lang="fr-FR" sz="1400" dirty="0"/>
              <a:t> « use </a:t>
            </a:r>
            <a:r>
              <a:rPr lang="fr-FR" sz="1400" dirty="0" err="1"/>
              <a:t>your</a:t>
            </a:r>
            <a:r>
              <a:rPr lang="fr-FR" sz="1400" dirty="0"/>
              <a:t> GitHub Pages </a:t>
            </a:r>
            <a:r>
              <a:rPr lang="fr-FR" sz="1400" dirty="0" err="1"/>
              <a:t>website</a:t>
            </a:r>
            <a:r>
              <a:rPr lang="fr-FR" sz="1400" dirty="0"/>
              <a:t>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Save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lvl="1"/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43655-20D1-DE40-4071-9D52B811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67" y="1579580"/>
            <a:ext cx="3746614" cy="209037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31AFE-130F-3C53-3DA0-B2174B038D45}"/>
              </a:ext>
            </a:extLst>
          </p:cNvPr>
          <p:cNvCxnSpPr>
            <a:cxnSpLocks/>
          </p:cNvCxnSpPr>
          <p:nvPr/>
        </p:nvCxnSpPr>
        <p:spPr>
          <a:xfrm>
            <a:off x="10901802" y="1063177"/>
            <a:ext cx="297872" cy="11546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59C56-2F20-7AB6-5394-DDA999BB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59" y="3908569"/>
            <a:ext cx="3338515" cy="2739701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CC42C6-A800-A476-4D4E-56D70AE98FC5}"/>
              </a:ext>
            </a:extLst>
          </p:cNvPr>
          <p:cNvCxnSpPr>
            <a:cxnSpLocks/>
          </p:cNvCxnSpPr>
          <p:nvPr/>
        </p:nvCxnSpPr>
        <p:spPr>
          <a:xfrm>
            <a:off x="7322127" y="4668982"/>
            <a:ext cx="539032" cy="368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99AB61-CF4C-297A-8A06-8E8E48C95DE5}"/>
              </a:ext>
            </a:extLst>
          </p:cNvPr>
          <p:cNvSpPr/>
          <p:nvPr/>
        </p:nvSpPr>
        <p:spPr>
          <a:xfrm>
            <a:off x="510061" y="4127169"/>
            <a:ext cx="5316206" cy="1683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Note: The URL of the </a:t>
            </a:r>
            <a:r>
              <a:rPr lang="fr-FR" sz="1400" dirty="0" err="1"/>
              <a:t>website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of the repo</a:t>
            </a:r>
          </a:p>
          <a:p>
            <a:endParaRPr lang="fr-FR" b="1" dirty="0"/>
          </a:p>
          <a:p>
            <a:r>
              <a:rPr lang="fr-FR" b="1" dirty="0"/>
              <a:t>https://</a:t>
            </a:r>
            <a:r>
              <a:rPr lang="fr-FR" b="1" dirty="0">
                <a:solidFill>
                  <a:srgbClr val="FF0000"/>
                </a:solidFill>
              </a:rPr>
              <a:t>UserName</a:t>
            </a:r>
            <a:r>
              <a:rPr lang="fr-FR" b="1" dirty="0"/>
              <a:t>.github.io/</a:t>
            </a:r>
            <a:r>
              <a:rPr lang="fr-FR" b="1" dirty="0">
                <a:solidFill>
                  <a:srgbClr val="00B050"/>
                </a:solidFill>
              </a:rPr>
              <a:t>RepoName</a:t>
            </a:r>
            <a:r>
              <a:rPr lang="fr-FR" b="1" dirty="0"/>
              <a:t>/</a:t>
            </a:r>
          </a:p>
          <a:p>
            <a:endParaRPr lang="fr-FR" b="1" dirty="0"/>
          </a:p>
          <a:p>
            <a:r>
              <a:rPr lang="fr-FR" sz="1100" b="1" dirty="0"/>
              <a:t>= https://</a:t>
            </a:r>
            <a:r>
              <a:rPr lang="fr-FR" sz="1100" b="1" dirty="0">
                <a:solidFill>
                  <a:srgbClr val="FF0000"/>
                </a:solidFill>
              </a:rPr>
              <a:t>UserName</a:t>
            </a:r>
            <a:r>
              <a:rPr lang="fr-FR" sz="1100" b="1" dirty="0"/>
              <a:t>.github.io/</a:t>
            </a:r>
            <a:r>
              <a:rPr lang="fr-FR" sz="1100" b="1" dirty="0">
                <a:solidFill>
                  <a:srgbClr val="00B050"/>
                </a:solidFill>
              </a:rPr>
              <a:t>RepoName</a:t>
            </a:r>
            <a:r>
              <a:rPr lang="fr-FR" sz="1100" b="1" dirty="0"/>
              <a:t>/</a:t>
            </a:r>
            <a:r>
              <a:rPr lang="fr-FR" sz="1100" b="1" dirty="0">
                <a:solidFill>
                  <a:srgbClr val="0070C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55157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9AA88-E595-04AA-1DE8-6691616156B6}"/>
              </a:ext>
            </a:extLst>
          </p:cNvPr>
          <p:cNvSpPr txBox="1"/>
          <p:nvPr/>
        </p:nvSpPr>
        <p:spPr>
          <a:xfrm>
            <a:off x="98322" y="1583641"/>
            <a:ext cx="733630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GitHub </a:t>
            </a:r>
            <a:r>
              <a:rPr lang="fr-FR" sz="2000" b="1" dirty="0" err="1"/>
              <a:t>even</a:t>
            </a:r>
            <a:r>
              <a:rPr lang="fr-FR" sz="2000" b="1" dirty="0"/>
              <a:t> for?</a:t>
            </a:r>
          </a:p>
          <a:p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Convenient</a:t>
            </a:r>
            <a:r>
              <a:rPr lang="fr-FR" sz="2000" dirty="0"/>
              <a:t> to </a:t>
            </a:r>
            <a:r>
              <a:rPr lang="fr-FR" sz="2000" dirty="0" err="1"/>
              <a:t>save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</a:t>
            </a:r>
            <a:r>
              <a:rPr lang="fr-FR" sz="2000" dirty="0" err="1"/>
              <a:t>stuff</a:t>
            </a:r>
            <a:r>
              <a:rPr lang="fr-FR" sz="2000" dirty="0"/>
              <a:t> - cloud </a:t>
            </a:r>
            <a:r>
              <a:rPr lang="fr-FR" sz="2000" dirty="0" err="1"/>
              <a:t>storage</a:t>
            </a:r>
            <a:r>
              <a:rPr lang="fr-FR" sz="2000" dirty="0"/>
              <a:t> 🥳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Version control -</a:t>
            </a:r>
            <a:r>
              <a:rPr lang="en-GB" sz="2000" dirty="0"/>
              <a:t> never worry about losing anything 🤩</a:t>
            </a: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Great for </a:t>
            </a:r>
            <a:r>
              <a:rPr lang="fr-FR" sz="2000" dirty="0" err="1"/>
              <a:t>collaborating</a:t>
            </a:r>
            <a:r>
              <a:rPr lang="fr-FR" sz="2000" dirty="0"/>
              <a:t> on </a:t>
            </a:r>
            <a:r>
              <a:rPr lang="fr-FR" sz="2000" dirty="0" err="1"/>
              <a:t>larger</a:t>
            </a:r>
            <a:r>
              <a:rPr lang="fr-FR" sz="2000" dirty="0"/>
              <a:t> </a:t>
            </a:r>
            <a:r>
              <a:rPr lang="fr-FR" sz="2000" dirty="0" err="1"/>
              <a:t>projects</a:t>
            </a:r>
            <a:r>
              <a:rPr lang="fr-FR" sz="2000" dirty="0"/>
              <a:t> 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Have </a:t>
            </a:r>
            <a:r>
              <a:rPr lang="fr-FR" sz="2000" dirty="0" err="1"/>
              <a:t>websites</a:t>
            </a:r>
            <a:r>
              <a:rPr lang="fr-FR" sz="2000" dirty="0"/>
              <a:t> 🤖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Host online </a:t>
            </a:r>
            <a:r>
              <a:rPr lang="fr-FR" sz="2000" dirty="0" err="1"/>
              <a:t>experiments</a:t>
            </a:r>
            <a:r>
              <a:rPr lang="fr-FR" sz="2000" dirty="0"/>
              <a:t> 👨‍🔬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Share </a:t>
            </a:r>
            <a:r>
              <a:rPr lang="fr-FR" sz="2000" dirty="0" err="1"/>
              <a:t>your</a:t>
            </a:r>
            <a:r>
              <a:rPr lang="fr-FR" sz="2000" dirty="0"/>
              <a:t> data and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research</a:t>
            </a:r>
            <a:r>
              <a:rPr lang="fr-FR" sz="2000" dirty="0"/>
              <a:t> </a:t>
            </a:r>
            <a:r>
              <a:rPr lang="fr-FR" sz="2000" dirty="0" err="1"/>
              <a:t>reproducible</a:t>
            </a:r>
            <a:r>
              <a:rPr lang="fr-FR" sz="2000" dirty="0"/>
              <a:t> 😇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open science </a:t>
            </a:r>
            <a:r>
              <a:rPr lang="fr-FR" sz="2000" dirty="0" err="1"/>
              <a:t>rizz</a:t>
            </a:r>
            <a:r>
              <a:rPr lang="fr-FR" sz="2000" dirty="0"/>
              <a:t> 😎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Develop</a:t>
            </a:r>
            <a:r>
              <a:rPr lang="fr-FR" sz="2000" dirty="0"/>
              <a:t> networks and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friends</a:t>
            </a:r>
            <a:r>
              <a:rPr lang="fr-FR" sz="2000" dirty="0"/>
              <a:t> 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Get</a:t>
            </a:r>
            <a:r>
              <a:rPr lang="fr-FR" sz="2000" dirty="0"/>
              <a:t> jobs 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noProof="0" dirty="0"/>
              <a:t>All of </a:t>
            </a:r>
            <a:r>
              <a:rPr lang="fr-FR" sz="2000" noProof="0" dirty="0" err="1"/>
              <a:t>this</a:t>
            </a:r>
            <a:r>
              <a:rPr lang="fr-FR" sz="2000" noProof="0" dirty="0"/>
              <a:t> </a:t>
            </a:r>
            <a:r>
              <a:rPr lang="fr-FR" sz="2000" u="sng" noProof="0" dirty="0"/>
              <a:t>and more </a:t>
            </a:r>
            <a:r>
              <a:rPr lang="fr-FR" sz="2000" noProof="0" dirty="0"/>
              <a:t>for</a:t>
            </a:r>
            <a:r>
              <a:rPr lang="fr-FR" sz="2000" dirty="0"/>
              <a:t> free 🤯</a:t>
            </a:r>
            <a:endParaRPr lang="en-GB" sz="2000" noProof="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31642F0-558F-B8B7-3BB4-75E6F706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36" y="117763"/>
            <a:ext cx="1149927" cy="11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rsion control...can anyone relate? : r/ProgrammerHumor">
            <a:extLst>
              <a:ext uri="{FF2B5EF4-FFF2-40B4-BE49-F238E27FC236}">
                <a16:creationId xmlns:a16="http://schemas.microsoft.com/office/drawing/2014/main" id="{7091F462-4712-1330-1505-E62BDE5B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93" y="1583641"/>
            <a:ext cx="2557344" cy="281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11A3F7E-E001-5D6F-6CE2-886F4E99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61" y="2337043"/>
            <a:ext cx="1497139" cy="9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729D74-756C-C645-E126-8C422277C562}"/>
              </a:ext>
            </a:extLst>
          </p:cNvPr>
          <p:cNvGrpSpPr/>
          <p:nvPr/>
        </p:nvGrpSpPr>
        <p:grpSpPr>
          <a:xfrm>
            <a:off x="8682631" y="4794131"/>
            <a:ext cx="2944011" cy="1317522"/>
            <a:chOff x="6095996" y="4901211"/>
            <a:chExt cx="2944011" cy="1317522"/>
          </a:xfrm>
        </p:grpSpPr>
        <p:pic>
          <p:nvPicPr>
            <p:cNvPr id="1026" name="Picture 2" descr="Qualtrics - University IT">
              <a:extLst>
                <a:ext uri="{FF2B5EF4-FFF2-40B4-BE49-F238E27FC236}">
                  <a16:creationId xmlns:a16="http://schemas.microsoft.com/office/drawing/2014/main" id="{2661AA14-A73B-EE39-C48C-ACD2D3DD4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6" y="4901211"/>
              <a:ext cx="2944011" cy="1243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&quot;Not Allowed&quot; Symbol 2">
              <a:extLst>
                <a:ext uri="{FF2B5EF4-FFF2-40B4-BE49-F238E27FC236}">
                  <a16:creationId xmlns:a16="http://schemas.microsoft.com/office/drawing/2014/main" id="{A9A02E1D-91CE-D093-AAE6-71166E44753F}"/>
                </a:ext>
              </a:extLst>
            </p:cNvPr>
            <p:cNvSpPr/>
            <p:nvPr/>
          </p:nvSpPr>
          <p:spPr>
            <a:xfrm>
              <a:off x="6781822" y="4901211"/>
              <a:ext cx="1572358" cy="1317522"/>
            </a:xfrm>
            <a:prstGeom prst="noSmoking">
              <a:avLst>
                <a:gd name="adj" fmla="val 74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1340-AD3C-4646-DAA8-5ED45F69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D4F4-FB37-25B7-817F-C789F2EE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C13CC-CF31-F555-66EC-208DE82AD1D5}"/>
              </a:ext>
            </a:extLst>
          </p:cNvPr>
          <p:cNvSpPr txBox="1"/>
          <p:nvPr/>
        </p:nvSpPr>
        <p:spPr>
          <a:xfrm>
            <a:off x="387926" y="1602571"/>
            <a:ext cx="9130145" cy="5047536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endParaRPr lang="fr-FR" sz="1400" b="1" noProof="0" dirty="0"/>
          </a:p>
          <a:p>
            <a:r>
              <a:rPr lang="fr-FR" sz="1400" b="1" dirty="0"/>
              <a:t>You can use GitHub for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research</a:t>
            </a:r>
            <a:r>
              <a:rPr lang="fr-FR" sz="1400" b="1" dirty="0"/>
              <a:t> &amp; non-</a:t>
            </a:r>
            <a:r>
              <a:rPr lang="fr-FR" sz="1400" b="1" dirty="0" err="1"/>
              <a:t>research</a:t>
            </a:r>
            <a:r>
              <a:rPr lang="fr-FR" sz="1400" b="1" dirty="0"/>
              <a:t> </a:t>
            </a:r>
            <a:r>
              <a:rPr lang="fr-FR" sz="1400" b="1" dirty="0" err="1"/>
              <a:t>related</a:t>
            </a:r>
            <a:r>
              <a:rPr lang="fr-FR" sz="1400" b="1" dirty="0"/>
              <a:t> </a:t>
            </a:r>
            <a:r>
              <a:rPr lang="fr-FR" sz="1400" b="1" dirty="0" err="1"/>
              <a:t>projects</a:t>
            </a:r>
            <a:endParaRPr lang="fr-FR" sz="1400" b="1" dirty="0"/>
          </a:p>
          <a:p>
            <a:endParaRPr lang="fr-FR" sz="1400" b="1" noProof="0" dirty="0"/>
          </a:p>
          <a:p>
            <a:r>
              <a:rPr lang="fr-FR" sz="1400" b="1" dirty="0"/>
              <a:t>Online CV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2"/>
              </a:rPr>
              <a:t>https://dominiquemakowski.github.io/</a:t>
            </a:r>
            <a:r>
              <a:rPr lang="fr-FR" sz="1400" b="1" noProof="0" dirty="0"/>
              <a:t> </a:t>
            </a:r>
            <a:r>
              <a:rPr lang="fr-FR" sz="1000" i="1" noProof="0" dirty="0"/>
              <a:t>(</a:t>
            </a:r>
            <a:r>
              <a:rPr lang="fr-FR" sz="1000" i="1" noProof="0" dirty="0" err="1"/>
              <a:t>outdated</a:t>
            </a:r>
            <a:r>
              <a:rPr lang="fr-FR" sz="1000" i="1" noProof="0" dirty="0"/>
              <a:t>)</a:t>
            </a:r>
            <a:endParaRPr lang="fr-FR" sz="1400" i="1" noProof="0" dirty="0"/>
          </a:p>
          <a:p>
            <a:r>
              <a:rPr lang="fr-FR" sz="1400" i="1" noProof="0" dirty="0"/>
              <a:t>Note: I </a:t>
            </a:r>
            <a:r>
              <a:rPr lang="fr-FR" sz="1400" i="1" u="sng" noProof="0" dirty="0" err="1"/>
              <a:t>highly</a:t>
            </a:r>
            <a:r>
              <a:rPr lang="fr-FR" sz="1400" i="1" noProof="0" dirty="0"/>
              <a:t> </a:t>
            </a:r>
            <a:r>
              <a:rPr lang="fr-FR" sz="1400" i="1" noProof="0" dirty="0" err="1"/>
              <a:t>recommend</a:t>
            </a:r>
            <a:r>
              <a:rPr lang="fr-FR" sz="1400" i="1" noProof="0" dirty="0"/>
              <a:t> </a:t>
            </a:r>
            <a:r>
              <a:rPr lang="fr-FR" sz="1400" i="1" noProof="0" dirty="0" err="1"/>
              <a:t>having</a:t>
            </a:r>
            <a:r>
              <a:rPr lang="fr-FR" sz="1400" i="1" noProof="0" dirty="0"/>
              <a:t> an online </a:t>
            </a:r>
            <a:r>
              <a:rPr lang="fr-FR" sz="1400" i="1" noProof="0" dirty="0" err="1"/>
              <a:t>presence</a:t>
            </a:r>
            <a:r>
              <a:rPr lang="fr-FR" sz="1400" i="1" noProof="0" dirty="0"/>
              <a:t> as an ECR</a:t>
            </a:r>
          </a:p>
          <a:p>
            <a:endParaRPr lang="fr-FR" sz="1400" b="1" noProof="0" dirty="0"/>
          </a:p>
          <a:p>
            <a:r>
              <a:rPr lang="fr-FR" sz="1400" b="1" dirty="0" err="1"/>
              <a:t>Projects</a:t>
            </a:r>
            <a:r>
              <a:rPr lang="fr-FR" sz="1400" b="1" dirty="0"/>
              <a:t> </a:t>
            </a:r>
            <a:r>
              <a:rPr lang="fr-FR" sz="1400" b="1" dirty="0" err="1"/>
              <a:t>meant</a:t>
            </a:r>
            <a:r>
              <a:rPr lang="fr-FR" sz="1400" b="1" dirty="0"/>
              <a:t> to </a:t>
            </a:r>
            <a:r>
              <a:rPr lang="fr-FR" sz="1400" b="1" dirty="0" err="1"/>
              <a:t>be</a:t>
            </a:r>
            <a:r>
              <a:rPr lang="fr-FR" sz="1400" b="1" dirty="0"/>
              <a:t> </a:t>
            </a:r>
            <a:r>
              <a:rPr lang="fr-FR" sz="1400" b="1" dirty="0" err="1"/>
              <a:t>websites</a:t>
            </a:r>
            <a:r>
              <a:rPr lang="fr-FR" sz="1400" b="1" dirty="0"/>
              <a:t> </a:t>
            </a:r>
            <a:r>
              <a:rPr lang="fr-FR" sz="1400" b="1" dirty="0" err="1"/>
              <a:t>only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hlinkClick r:id="rId3"/>
              </a:rPr>
              <a:t>https://dominiquemakowski.github.io/NeuropsyXart/</a:t>
            </a:r>
            <a:endParaRPr lang="fr-FR" sz="1400" b="1" dirty="0"/>
          </a:p>
          <a:p>
            <a:endParaRPr lang="fr-FR" sz="1400" b="1" noProof="0" dirty="0"/>
          </a:p>
          <a:p>
            <a:r>
              <a:rPr lang="fr-FR" sz="1400" b="1" noProof="0" dirty="0" err="1"/>
              <a:t>Projects</a:t>
            </a:r>
            <a:r>
              <a:rPr lang="fr-FR" sz="1400" b="1" noProof="0" dirty="0"/>
              <a:t> </a:t>
            </a:r>
            <a:r>
              <a:rPr lang="fr-FR" sz="1400" b="1" i="1" noProof="0" dirty="0" err="1"/>
              <a:t>including</a:t>
            </a:r>
            <a:r>
              <a:rPr lang="fr-FR" sz="1400" b="1" noProof="0" dirty="0"/>
              <a:t> a </a:t>
            </a:r>
            <a:r>
              <a:rPr lang="fr-FR" sz="1400" b="1" noProof="0" dirty="0" err="1"/>
              <a:t>website</a:t>
            </a:r>
            <a:r>
              <a:rPr lang="fr-FR" sz="1400" b="1" noProof="0" dirty="0"/>
              <a:t> (or multiple)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4"/>
              </a:rPr>
              <a:t>https://dominiquemakowski.github.io/Music/tabs/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/>
              <a:t>Source: </a:t>
            </a:r>
            <a:r>
              <a:rPr lang="fr-FR" sz="1400" b="1" dirty="0">
                <a:hlinkClick r:id="rId5"/>
              </a:rPr>
              <a:t>https://github.com/DominiqueMakowski/Music</a:t>
            </a:r>
            <a:endParaRPr lang="fr-FR" sz="1400" b="1" dirty="0"/>
          </a:p>
          <a:p>
            <a:r>
              <a:rPr lang="fr-FR" sz="1400" i="1" dirty="0"/>
              <a:t>Note: </a:t>
            </a:r>
            <a:r>
              <a:rPr lang="fr-FR" sz="1400" i="1" dirty="0" err="1"/>
              <a:t>see</a:t>
            </a:r>
            <a:r>
              <a:rPr lang="fr-FR" sz="1400" i="1" dirty="0"/>
              <a:t> </a:t>
            </a:r>
            <a:r>
              <a:rPr lang="fr-FR" sz="1400" i="1" dirty="0" err="1"/>
              <a:t>that</a:t>
            </a:r>
            <a:r>
              <a:rPr lang="fr-FR" sz="1400" i="1" dirty="0"/>
              <a:t> the </a:t>
            </a:r>
            <a:r>
              <a:rPr lang="fr-FR" sz="1400" i="1" dirty="0" err="1"/>
              <a:t>website</a:t>
            </a:r>
            <a:r>
              <a:rPr lang="fr-FR" sz="1400" i="1" dirty="0"/>
              <a:t>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contained</a:t>
            </a:r>
            <a:r>
              <a:rPr lang="fr-FR" sz="1400" i="1" dirty="0"/>
              <a:t> in one </a:t>
            </a:r>
            <a:r>
              <a:rPr lang="fr-FR" sz="1400" i="1" dirty="0" err="1"/>
              <a:t>subfolder</a:t>
            </a:r>
            <a:r>
              <a:rPr lang="fr-FR" sz="1400" i="1" dirty="0"/>
              <a:t> (/</a:t>
            </a:r>
            <a:r>
              <a:rPr lang="fr-FR" sz="1400" i="1" dirty="0" err="1"/>
              <a:t>tabs</a:t>
            </a:r>
            <a:r>
              <a:rPr lang="fr-FR" sz="1400" i="1" dirty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noProof="0" dirty="0"/>
          </a:p>
          <a:p>
            <a:r>
              <a:rPr lang="fr-FR" sz="1400" b="1" noProof="0" dirty="0" err="1"/>
              <a:t>Random</a:t>
            </a:r>
            <a:r>
              <a:rPr lang="fr-FR" sz="1400" b="1" noProof="0" dirty="0"/>
              <a:t> documents &amp; info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6"/>
              </a:rPr>
              <a:t>https://github.com/RealityBending/Onboarding</a:t>
            </a:r>
            <a:endParaRPr lang="fr-FR" sz="1400" b="1" noProof="0" dirty="0"/>
          </a:p>
          <a:p>
            <a:r>
              <a:rPr lang="fr-FR" sz="1400" i="1" dirty="0"/>
              <a:t>Note: </a:t>
            </a:r>
            <a:r>
              <a:rPr lang="fr-FR" sz="1400" i="1" dirty="0" err="1"/>
              <a:t>Making</a:t>
            </a:r>
            <a:r>
              <a:rPr lang="fr-FR" sz="1400" i="1" dirty="0"/>
              <a:t> use of the README as an </a:t>
            </a:r>
            <a:r>
              <a:rPr lang="fr-FR" sz="1400" i="1" dirty="0" err="1"/>
              <a:t>editable</a:t>
            </a:r>
            <a:r>
              <a:rPr lang="fr-FR" sz="1400" i="1" dirty="0"/>
              <a:t> public info doc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b="1" dirty="0"/>
          </a:p>
          <a:p>
            <a:r>
              <a:rPr lang="fr-FR" sz="1400" b="1" dirty="0" err="1"/>
              <a:t>Calendar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7"/>
              </a:rPr>
              <a:t>https://github.com/RealityBending/Calendar</a:t>
            </a:r>
            <a:endParaRPr lang="fr-FR" sz="1400" b="1" noProof="0" dirty="0"/>
          </a:p>
          <a:p>
            <a:r>
              <a:rPr lang="fr-FR" sz="1400" i="1" dirty="0"/>
              <a:t>Note: README </a:t>
            </a:r>
            <a:r>
              <a:rPr lang="fr-FR" sz="1400" i="1" dirty="0" err="1"/>
              <a:t>updated</a:t>
            </a:r>
            <a:r>
              <a:rPr lang="fr-FR" sz="1400" i="1" dirty="0"/>
              <a:t> </a:t>
            </a:r>
            <a:r>
              <a:rPr lang="fr-FR" sz="1400" i="1" dirty="0" err="1"/>
              <a:t>daily</a:t>
            </a:r>
            <a:r>
              <a:rPr lang="fr-FR" sz="1400" i="1" dirty="0"/>
              <a:t> </a:t>
            </a:r>
            <a:r>
              <a:rPr lang="fr-FR" sz="1400" i="1" dirty="0" err="1"/>
              <a:t>generated</a:t>
            </a:r>
            <a:r>
              <a:rPr lang="fr-FR" sz="1400" i="1" dirty="0"/>
              <a:t> </a:t>
            </a:r>
            <a:r>
              <a:rPr lang="fr-FR" sz="1400" i="1" dirty="0" err="1"/>
              <a:t>automatically</a:t>
            </a:r>
            <a:r>
              <a:rPr lang="fr-FR" sz="1400" i="1" dirty="0"/>
              <a:t> by  </a:t>
            </a:r>
            <a:r>
              <a:rPr lang="fr-FR" sz="1400" i="1" dirty="0" err="1"/>
              <a:t>Github</a:t>
            </a:r>
            <a:r>
              <a:rPr lang="fr-FR" sz="1400" i="1" dirty="0"/>
              <a:t> Actions</a:t>
            </a:r>
            <a:endParaRPr lang="fr-FR" sz="1400" b="1" dirty="0"/>
          </a:p>
          <a:p>
            <a:endParaRPr lang="fr-FR" sz="1400" b="1" noProof="0" dirty="0"/>
          </a:p>
        </p:txBody>
      </p:sp>
      <p:pic>
        <p:nvPicPr>
          <p:cNvPr id="5122" name="Picture 2" descr="The Power Of Example | The Heaton File">
            <a:extLst>
              <a:ext uri="{FF2B5EF4-FFF2-40B4-BE49-F238E27FC236}">
                <a16:creationId xmlns:a16="http://schemas.microsoft.com/office/drawing/2014/main" id="{3C0152BB-AFE8-31BC-706C-EFC5FC78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808" y="2773738"/>
            <a:ext cx="3293873" cy="219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3F4CA-3542-FDD0-7907-96F939B52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A01F549-3BEF-ED2A-FBD6-59A62B3C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3" y="2389909"/>
            <a:ext cx="9912927" cy="3193474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Download </a:t>
            </a:r>
            <a:r>
              <a:rPr lang="en-US" b="1" dirty="0" err="1">
                <a:latin typeface="Consolas" panose="020B0609020204030204" pitchFamily="49" charset="0"/>
              </a:rPr>
              <a:t>report.qmd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/>
              <a:t>from my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Open it in R Studio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Render 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Upload the rendered .html on your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Wait a few seconds, &amp; view it via </a:t>
            </a:r>
            <a:r>
              <a:rPr lang="en-US" b="1" dirty="0" err="1"/>
              <a:t>github</a:t>
            </a:r>
            <a:r>
              <a:rPr lang="en-US" b="1" dirty="0"/>
              <a:t> pages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The GitHub pages’ default URL points to the root of the repo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Looks for “index.html” if no specific file is specified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You can view any file by pointing at it through the URL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12E64-8C49-0518-0843-78CA50120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09651"/>
            <a:ext cx="9144001" cy="1026968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218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916D-B498-7931-AC6E-C4633603A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736752D-DCFC-AB17-B1B0-54280A38BEBD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7D64-EC77-ADD6-21DE-4309FDDD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Open Science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5548F-E848-3656-C9B6-C4108C8BBCA7}"/>
              </a:ext>
            </a:extLst>
          </p:cNvPr>
          <p:cNvSpPr txBox="1"/>
          <p:nvPr/>
        </p:nvSpPr>
        <p:spPr>
          <a:xfrm>
            <a:off x="510060" y="1967067"/>
            <a:ext cx="65228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Open science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general</a:t>
            </a:r>
            <a:r>
              <a:rPr lang="fr-FR" sz="1400" dirty="0"/>
              <a:t> </a:t>
            </a:r>
            <a:r>
              <a:rPr lang="fr-FR" sz="1400" dirty="0" err="1"/>
              <a:t>philosophy</a:t>
            </a:r>
            <a:r>
              <a:rPr lang="fr-FR" sz="1400" dirty="0"/>
              <a:t>, and </a:t>
            </a:r>
            <a:r>
              <a:rPr lang="fr-FR" sz="1400" dirty="0" err="1"/>
              <a:t>adopting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usually</a:t>
            </a:r>
            <a:r>
              <a:rPr lang="fr-FR" sz="1400" dirty="0"/>
              <a:t> </a:t>
            </a:r>
            <a:r>
              <a:rPr lang="fr-FR" sz="1400" dirty="0" err="1"/>
              <a:t>means</a:t>
            </a:r>
            <a:r>
              <a:rPr lang="fr-FR" sz="1400" dirty="0"/>
              <a:t> </a:t>
            </a:r>
            <a:r>
              <a:rPr lang="fr-FR" sz="1400" dirty="0" err="1"/>
              <a:t>embracing</a:t>
            </a:r>
            <a:r>
              <a:rPr lang="fr-FR" sz="1400" dirty="0"/>
              <a:t> </a:t>
            </a:r>
            <a:r>
              <a:rPr lang="fr-FR" sz="1400" dirty="0" err="1"/>
              <a:t>tools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u="sng" dirty="0" err="1"/>
              <a:t>work</a:t>
            </a:r>
            <a:r>
              <a:rPr lang="fr-FR" sz="1400" u="sng" dirty="0"/>
              <a:t> </a:t>
            </a:r>
            <a:r>
              <a:rPr lang="fr-FR" sz="1400" u="sng" dirty="0" err="1"/>
              <a:t>seamlessy</a:t>
            </a:r>
            <a:r>
              <a:rPr lang="fr-FR" sz="1400" u="sng" dirty="0"/>
              <a:t> </a:t>
            </a:r>
            <a:r>
              <a:rPr lang="fr-FR" sz="1400" u="sng" dirty="0" err="1"/>
              <a:t>together</a:t>
            </a:r>
            <a:endParaRPr lang="fr-FR" sz="1400" u="sng" dirty="0"/>
          </a:p>
          <a:p>
            <a:endParaRPr lang="fr-FR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Quarto </a:t>
            </a:r>
            <a:r>
              <a:rPr lang="fr-FR" sz="1400" dirty="0" err="1"/>
              <a:t>is</a:t>
            </a:r>
            <a:r>
              <a:rPr lang="fr-FR" sz="1400" dirty="0"/>
              <a:t> a system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converts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scripts </a:t>
            </a:r>
            <a:r>
              <a:rPr lang="fr-FR" sz="1400" dirty="0" err="1"/>
              <a:t>into</a:t>
            </a:r>
            <a:r>
              <a:rPr lang="fr-FR" sz="1400" dirty="0"/>
              <a:t> accessible html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HTMLs</a:t>
            </a:r>
            <a:r>
              <a:rPr lang="fr-FR" sz="1400" b="1" dirty="0"/>
              <a:t> </a:t>
            </a:r>
            <a:r>
              <a:rPr lang="fr-FR" sz="1400" dirty="0"/>
              <a:t>pages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hosted</a:t>
            </a:r>
            <a:r>
              <a:rPr lang="fr-FR" sz="1400" dirty="0"/>
              <a:t> for free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noProof="0" dirty="0"/>
              <a:t>You can </a:t>
            </a:r>
            <a:r>
              <a:rPr lang="fr-FR" sz="1400" noProof="0" dirty="0" err="1"/>
              <a:t>easily</a:t>
            </a:r>
            <a:r>
              <a:rPr lang="fr-FR" sz="1400" noProof="0" dirty="0"/>
              <a:t> </a:t>
            </a:r>
            <a:r>
              <a:rPr lang="fr-FR" sz="1400" noProof="0" dirty="0" err="1"/>
              <a:t>share</a:t>
            </a:r>
            <a:r>
              <a:rPr lang="fr-FR" sz="1400" noProof="0" dirty="0"/>
              <a:t> </a:t>
            </a:r>
            <a:r>
              <a:rPr lang="fr-FR" sz="1400" noProof="0" dirty="0" err="1"/>
              <a:t>your</a:t>
            </a:r>
            <a:r>
              <a:rPr lang="fr-FR" sz="1400" noProof="0" dirty="0"/>
              <a:t> </a:t>
            </a:r>
            <a:r>
              <a:rPr lang="fr-FR" sz="1400" noProof="0" dirty="0" err="1"/>
              <a:t>analysis</a:t>
            </a:r>
            <a:r>
              <a:rPr lang="fr-FR" sz="1400" noProof="0" dirty="0"/>
              <a:t> script (code &amp; </a:t>
            </a:r>
            <a:r>
              <a:rPr lang="fr-FR" sz="1400" noProof="0" dirty="0" err="1"/>
              <a:t>results</a:t>
            </a:r>
            <a:r>
              <a:rPr lang="fr-FR" sz="1400" noProof="0" dirty="0"/>
              <a:t>) by </a:t>
            </a:r>
            <a:r>
              <a:rPr lang="fr-FR" sz="1400" noProof="0" dirty="0" err="1"/>
              <a:t>linking</a:t>
            </a:r>
            <a:r>
              <a:rPr lang="fr-FR" sz="1400" noProof="0" dirty="0"/>
              <a:t> to the page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noProof="0" dirty="0" err="1"/>
              <a:t>Avoid</a:t>
            </a:r>
            <a:r>
              <a:rPr lang="fr-FR" sz="1400" noProof="0" dirty="0"/>
              <a:t> the </a:t>
            </a:r>
            <a:r>
              <a:rPr lang="fr-FR" sz="1400" noProof="0" dirty="0" err="1"/>
              <a:t>need</a:t>
            </a:r>
            <a:r>
              <a:rPr lang="fr-FR" sz="1400" noProof="0" dirty="0"/>
              <a:t> to </a:t>
            </a:r>
            <a:r>
              <a:rPr lang="fr-FR" sz="1400" noProof="0" dirty="0" err="1"/>
              <a:t>attach</a:t>
            </a:r>
            <a:r>
              <a:rPr lang="fr-FR" sz="1400" noProof="0" dirty="0"/>
              <a:t> tons of do</a:t>
            </a:r>
            <a:r>
              <a:rPr lang="fr-FR" sz="1400" dirty="0" err="1"/>
              <a:t>cs</a:t>
            </a:r>
            <a:r>
              <a:rPr lang="fr-FR" sz="1400" dirty="0"/>
              <a:t> as annexes</a:t>
            </a:r>
            <a:endParaRPr lang="en-GB" sz="14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95DE4-FC50-CBBE-FCC3-442E9B1A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09" y="4331553"/>
            <a:ext cx="3819973" cy="22160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24EA58F-7713-BD66-B9A9-8D94B557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95" y="1967067"/>
            <a:ext cx="4762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5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66BB-EF2F-3ADE-9DB8-42094C2A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B34D0B-C2AF-56A6-9164-42031F63A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Community (profiles, stars, issues, network)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50422-5932-51B5-E301-A1D98F548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51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F9AF-7E0E-2D24-EC23-C58C2ABC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800CA8-AB54-4581-B145-E2FC00465F63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88C8-5147-13B6-5310-78DB8975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READMEs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2416B-CA1D-5E44-B47A-FAFADDF66966}"/>
              </a:ext>
            </a:extLst>
          </p:cNvPr>
          <p:cNvSpPr txBox="1"/>
          <p:nvPr/>
        </p:nvSpPr>
        <p:spPr>
          <a:xfrm>
            <a:off x="510061" y="1967067"/>
            <a:ext cx="655900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/>
              <a:t>The README </a:t>
            </a:r>
            <a:r>
              <a:rPr lang="fr-FR" sz="1400" b="1" noProof="0" dirty="0" err="1"/>
              <a:t>is</a:t>
            </a:r>
            <a:r>
              <a:rPr lang="fr-FR" sz="1400" b="1" noProof="0" dirty="0"/>
              <a:t> the </a:t>
            </a:r>
            <a:r>
              <a:rPr lang="fr-FR" sz="1400" b="1" noProof="0" dirty="0" err="1"/>
              <a:t>window</a:t>
            </a:r>
            <a:r>
              <a:rPr lang="fr-FR" sz="1400" b="1" noProof="0" dirty="0"/>
              <a:t> of </a:t>
            </a:r>
            <a:r>
              <a:rPr lang="fr-FR" sz="1400" b="1" noProof="0" dirty="0" err="1"/>
              <a:t>your</a:t>
            </a:r>
            <a:r>
              <a:rPr lang="fr-FR" sz="1400" b="1" noProof="0" dirty="0"/>
              <a:t>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noProof="0" dirty="0" err="1"/>
              <a:t>Should</a:t>
            </a:r>
            <a:r>
              <a:rPr lang="fr-FR" sz="1400" b="1" noProof="0" dirty="0"/>
              <a:t> </a:t>
            </a:r>
            <a:r>
              <a:rPr lang="fr-FR" sz="1400" b="1" noProof="0" dirty="0" err="1"/>
              <a:t>contain</a:t>
            </a:r>
            <a:r>
              <a:rPr lang="fr-FR" sz="1400" b="1" noProof="0" dirty="0"/>
              <a:t>: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Description of the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Useful info (how to use)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Useful links (e.g., to documentation)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noProof="0" dirty="0"/>
          </a:p>
          <a:p>
            <a:r>
              <a:rPr lang="en-GB" sz="1400" dirty="0"/>
              <a:t>The content is written in </a:t>
            </a:r>
            <a:r>
              <a:rPr lang="en-GB" sz="1400" b="1" dirty="0">
                <a:latin typeface="Consolas" panose="020B0609020204030204" pitchFamily="49" charset="0"/>
              </a:rPr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Quick formatting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Becoming used everywhere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Quarto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Reddit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Discord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DFB53-F2C9-1E66-11B8-049622F4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50" y="2174280"/>
            <a:ext cx="2843350" cy="36091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0F418-7EAB-189E-BD3D-A087FBDBC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08" y="2174280"/>
            <a:ext cx="2825882" cy="36091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1339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D435-5B01-F2B2-EAB5-F41A1398D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2DBB845-86D5-DC61-35AC-9F384761A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3547268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Go to your README.md file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Click on edit (pen</a:t>
            </a:r>
            <a:r>
              <a:rPr lang="en-US" b="1" dirty="0"/>
              <a:t> icon)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Add </a:t>
            </a:r>
            <a:r>
              <a:rPr lang="en-US" b="1" dirty="0"/>
              <a:t>some markdown  features 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Heading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Link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List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Block of code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Commit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B849D-DBBF-256E-3F35-CAAC37428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519" y="247650"/>
            <a:ext cx="9144001" cy="923059"/>
          </a:xfrm>
        </p:spPr>
        <p:txBody>
          <a:bodyPr/>
          <a:lstStyle/>
          <a:p>
            <a:pPr algn="l"/>
            <a:r>
              <a:rPr lang="en-US" dirty="0"/>
              <a:t>Hands-on!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7A7C-9735-AF4A-A5B7-965E128D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80" y="0"/>
            <a:ext cx="439252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726AA-5E08-507B-20AD-D4387DDEF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44" y="1332160"/>
            <a:ext cx="4392520" cy="1978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7BE3AC-9CF5-B73A-F3F5-C1C3F878433D}"/>
              </a:ext>
            </a:extLst>
          </p:cNvPr>
          <p:cNvCxnSpPr>
            <a:cxnSpLocks/>
          </p:cNvCxnSpPr>
          <p:nvPr/>
        </p:nvCxnSpPr>
        <p:spPr>
          <a:xfrm flipH="1">
            <a:off x="6151418" y="1226127"/>
            <a:ext cx="775855" cy="11083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9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D41-6377-AE05-DB32-46CE615B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Star, follow, and network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45BC-9D8A-706F-D0F6-C9471E1F5193}"/>
              </a:ext>
            </a:extLst>
          </p:cNvPr>
          <p:cNvSpPr txBox="1"/>
          <p:nvPr/>
        </p:nvSpPr>
        <p:spPr>
          <a:xfrm>
            <a:off x="242348" y="1482158"/>
            <a:ext cx="586303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noProof="0" dirty="0"/>
              <a:t>GitHub </a:t>
            </a:r>
            <a:r>
              <a:rPr lang="fr-FR" sz="1400" b="1" noProof="0" dirty="0" err="1"/>
              <a:t>is</a:t>
            </a:r>
            <a:r>
              <a:rPr lang="fr-FR" sz="1400" b="1" noProof="0" dirty="0"/>
              <a:t> a « social » network</a:t>
            </a:r>
          </a:p>
          <a:p>
            <a:endParaRPr lang="fr-FR" sz="1400" dirty="0"/>
          </a:p>
          <a:p>
            <a:r>
              <a:rPr lang="en-GB" sz="1400" dirty="0"/>
              <a:t>⭐ You </a:t>
            </a:r>
            <a:r>
              <a:rPr lang="en-GB" sz="1400" noProof="0" dirty="0"/>
              <a:t>can </a:t>
            </a:r>
            <a:r>
              <a:rPr lang="en-GB" sz="1400" i="1" u="sng" noProof="0" dirty="0"/>
              <a:t>star</a:t>
            </a:r>
            <a:r>
              <a:rPr lang="en-GB" sz="1400" i="1" noProof="0" dirty="0"/>
              <a:t> </a:t>
            </a:r>
            <a:r>
              <a:rPr lang="en-GB" sz="1400" noProof="0" dirty="0"/>
              <a:t>repos: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dirty="0"/>
              <a:t>It saves it in your lists of “favourites” (useful to mark a repo that might be useful for the future)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noProof="0" dirty="0"/>
              <a:t>GitHub “cred” is often measured in stars</a:t>
            </a:r>
          </a:p>
          <a:p>
            <a:r>
              <a:rPr lang="fr-FR" sz="1400" dirty="0"/>
              <a:t>👣 You can </a:t>
            </a:r>
            <a:r>
              <a:rPr lang="fr-FR" sz="1400" i="1" u="sng" dirty="0"/>
              <a:t>follow</a:t>
            </a:r>
            <a:r>
              <a:rPr lang="fr-FR" sz="1400" dirty="0"/>
              <a:t> people to </a:t>
            </a:r>
            <a:r>
              <a:rPr lang="fr-FR" sz="1400" dirty="0" err="1"/>
              <a:t>see</a:t>
            </a:r>
            <a:r>
              <a:rPr lang="fr-FR" sz="1400" dirty="0"/>
              <a:t>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they</a:t>
            </a:r>
            <a:r>
              <a:rPr lang="fr-FR" sz="1400" dirty="0"/>
              <a:t> are up 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See</a:t>
            </a:r>
            <a:r>
              <a:rPr lang="fr-FR" sz="1400" dirty="0"/>
              <a:t> repos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, questions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ask</a:t>
            </a:r>
            <a:r>
              <a:rPr lang="fr-FR" sz="1400" dirty="0"/>
              <a:t>, repos </a:t>
            </a:r>
            <a:r>
              <a:rPr lang="fr-FR" sz="1400" dirty="0" err="1"/>
              <a:t>they</a:t>
            </a:r>
            <a:r>
              <a:rPr lang="fr-FR" sz="1400" dirty="0"/>
              <a:t> star</a:t>
            </a:r>
          </a:p>
          <a:p>
            <a:r>
              <a:rPr lang="fr-FR" sz="1400" dirty="0"/>
              <a:t>👣 You can </a:t>
            </a:r>
            <a:r>
              <a:rPr lang="fr-FR" sz="1400" i="1" u="sng" dirty="0"/>
              <a:t>follow</a:t>
            </a:r>
            <a:r>
              <a:rPr lang="fr-FR" sz="1400" i="1" dirty="0"/>
              <a:t> </a:t>
            </a:r>
            <a:r>
              <a:rPr lang="fr-FR" sz="1400" dirty="0"/>
              <a:t>repositories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Be </a:t>
            </a:r>
            <a:r>
              <a:rPr lang="fr-FR" sz="1400" dirty="0" err="1"/>
              <a:t>notified</a:t>
            </a:r>
            <a:r>
              <a:rPr lang="fr-FR" sz="1400" dirty="0"/>
              <a:t> of </a:t>
            </a:r>
            <a:r>
              <a:rPr lang="fr-FR" sz="1400" dirty="0" err="1"/>
              <a:t>every</a:t>
            </a:r>
            <a:r>
              <a:rPr lang="fr-FR" sz="1400" dirty="0"/>
              <a:t> new changes / updates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Useful</a:t>
            </a:r>
            <a:r>
              <a:rPr lang="fr-FR" sz="1400" dirty="0"/>
              <a:t> to </a:t>
            </a:r>
            <a:r>
              <a:rPr lang="fr-FR" sz="1400" dirty="0" err="1"/>
              <a:t>keep</a:t>
            </a:r>
            <a:r>
              <a:rPr lang="fr-FR" sz="1400" dirty="0"/>
              <a:t> up </a:t>
            </a:r>
            <a:r>
              <a:rPr lang="fr-FR" sz="1400" dirty="0" err="1"/>
              <a:t>with</a:t>
            </a:r>
            <a:r>
              <a:rPr lang="fr-FR" sz="1400" dirty="0"/>
              <a:t> active </a:t>
            </a:r>
            <a:r>
              <a:rPr lang="fr-FR" sz="1400" dirty="0" err="1"/>
              <a:t>development</a:t>
            </a:r>
            <a:r>
              <a:rPr lang="fr-FR" sz="1400" dirty="0"/>
              <a:t> in </a:t>
            </a:r>
            <a:r>
              <a:rPr lang="fr-FR" sz="1400" dirty="0" err="1"/>
              <a:t>some</a:t>
            </a:r>
            <a:r>
              <a:rPr lang="fr-FR" sz="1400" dirty="0"/>
              <a:t> packages or </a:t>
            </a:r>
            <a:r>
              <a:rPr lang="fr-FR" sz="1400" dirty="0" err="1"/>
              <a:t>tools</a:t>
            </a:r>
            <a:endParaRPr lang="fr-FR" sz="1400" dirty="0"/>
          </a:p>
          <a:p>
            <a:pPr lvl="1"/>
            <a:endParaRPr lang="fr-FR" sz="1400" dirty="0"/>
          </a:p>
          <a:p>
            <a:r>
              <a:rPr lang="fr-FR" sz="1400" b="1" i="1" u="sng" dirty="0"/>
              <a:t>Issues</a:t>
            </a:r>
            <a:r>
              <a:rPr lang="fr-FR" sz="1400" b="1" dirty="0"/>
              <a:t> are one of the </a:t>
            </a:r>
            <a:r>
              <a:rPr lang="fr-FR" sz="1400" b="1" dirty="0" err="1"/>
              <a:t>most</a:t>
            </a:r>
            <a:r>
              <a:rPr lang="fr-FR" sz="1400" b="1" dirty="0"/>
              <a:t> </a:t>
            </a:r>
            <a:r>
              <a:rPr lang="fr-FR" sz="1400" b="1" dirty="0" err="1"/>
              <a:t>useful</a:t>
            </a:r>
            <a:r>
              <a:rPr lang="fr-FR" sz="1400" b="1" dirty="0"/>
              <a:t> GitHub </a:t>
            </a:r>
            <a:r>
              <a:rPr lang="fr-FR" sz="1400" b="1" dirty="0" err="1"/>
              <a:t>feature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dirty="0"/>
              <a:t>🫶 For </a:t>
            </a:r>
            <a:r>
              <a:rPr lang="fr-FR" sz="1400" b="1" dirty="0" err="1"/>
              <a:t>users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Ask</a:t>
            </a:r>
            <a:r>
              <a:rPr lang="fr-FR" sz="1400" dirty="0"/>
              <a:t> questions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Report bugs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Suggest</a:t>
            </a:r>
            <a:r>
              <a:rPr lang="fr-FR" sz="1400" dirty="0"/>
              <a:t> </a:t>
            </a:r>
            <a:r>
              <a:rPr lang="fr-FR" sz="1400" dirty="0" err="1"/>
              <a:t>features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Get</a:t>
            </a:r>
            <a:r>
              <a:rPr lang="fr-FR" sz="1400" dirty="0"/>
              <a:t> in </a:t>
            </a:r>
            <a:r>
              <a:rPr lang="fr-FR" sz="1400" dirty="0" err="1"/>
              <a:t>touch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developper</a:t>
            </a:r>
            <a:endParaRPr lang="fr-FR" sz="1400" dirty="0"/>
          </a:p>
          <a:p>
            <a:r>
              <a:rPr lang="fr-FR" sz="1400" b="1" dirty="0"/>
              <a:t>For </a:t>
            </a:r>
            <a:r>
              <a:rPr lang="fr-FR" sz="1400" b="1" dirty="0" err="1"/>
              <a:t>developpers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To-do </a:t>
            </a:r>
            <a:r>
              <a:rPr lang="fr-FR" sz="1400" dirty="0" err="1"/>
              <a:t>list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Keep</a:t>
            </a:r>
            <a:r>
              <a:rPr lang="fr-FR" sz="1400" dirty="0"/>
              <a:t> </a:t>
            </a:r>
            <a:r>
              <a:rPr lang="fr-FR" sz="1400" dirty="0" err="1"/>
              <a:t>track</a:t>
            </a:r>
            <a:r>
              <a:rPr lang="fr-FR" sz="1400" dirty="0"/>
              <a:t> of </a:t>
            </a:r>
            <a:r>
              <a:rPr lang="fr-FR" sz="1400" dirty="0" err="1"/>
              <a:t>things</a:t>
            </a:r>
            <a:r>
              <a:rPr lang="fr-FR" sz="1400" dirty="0"/>
              <a:t> to </a:t>
            </a:r>
            <a:r>
              <a:rPr lang="fr-FR" sz="1400" dirty="0" err="1"/>
              <a:t>adress</a:t>
            </a:r>
            <a:endParaRPr lang="fr-FR" sz="1400" dirty="0"/>
          </a:p>
          <a:p>
            <a:pPr lvl="1"/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noProof="0" dirty="0"/>
          </a:p>
        </p:txBody>
      </p:sp>
      <p:pic>
        <p:nvPicPr>
          <p:cNvPr id="9218" name="Picture 2" descr="How we built the GitHub globe - The GitHub Blog">
            <a:extLst>
              <a:ext uri="{FF2B5EF4-FFF2-40B4-BE49-F238E27FC236}">
                <a16:creationId xmlns:a16="http://schemas.microsoft.com/office/drawing/2014/main" id="{1AE21297-3F3C-D2DC-E64E-575E83FA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234" y="1063642"/>
            <a:ext cx="5333418" cy="28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ost Starred R Packages on GitHub | R-bloggers">
            <a:extLst>
              <a:ext uri="{FF2B5EF4-FFF2-40B4-BE49-F238E27FC236}">
                <a16:creationId xmlns:a16="http://schemas.microsoft.com/office/drawing/2014/main" id="{8B108448-0636-B2CD-BBF7-5F8E1F02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04" y="3863686"/>
            <a:ext cx="3801477" cy="29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D7FB-A801-6DAD-5019-D95C95A0A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20FFCB-4C58-73AB-5071-5DA0FCCB7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i="1" dirty="0"/>
              <a:t>Person A</a:t>
            </a:r>
            <a:r>
              <a:rPr lang="en-US" b="1" dirty="0"/>
              <a:t>: Create an issue on your right </a:t>
            </a:r>
            <a:r>
              <a:rPr lang="en-US" b="1" dirty="0" err="1"/>
              <a:t>neighbour</a:t>
            </a:r>
            <a:r>
              <a:rPr lang="en-US" b="1" dirty="0"/>
              <a:t> (</a:t>
            </a:r>
            <a:r>
              <a:rPr lang="en-US" b="1" i="1" dirty="0"/>
              <a:t>person B</a:t>
            </a:r>
            <a:r>
              <a:rPr lang="en-US" b="1" dirty="0"/>
              <a:t>) with a link to your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1" dirty="0"/>
              <a:t>Person B</a:t>
            </a:r>
            <a:r>
              <a:rPr lang="en-US" b="1" dirty="0"/>
              <a:t>: </a:t>
            </a:r>
            <a:r>
              <a:rPr lang="en-US" b="1" i="1" dirty="0"/>
              <a:t>Star</a:t>
            </a:r>
            <a:r>
              <a:rPr lang="en-US" b="1" dirty="0"/>
              <a:t> </a:t>
            </a:r>
            <a:r>
              <a:rPr lang="en-GB" dirty="0"/>
              <a:t>⭐ </a:t>
            </a:r>
            <a:r>
              <a:rPr lang="en-US" b="1" dirty="0"/>
              <a:t>this repo and </a:t>
            </a:r>
            <a:r>
              <a:rPr lang="en-US" b="1" i="1" dirty="0"/>
              <a:t>follow</a:t>
            </a:r>
            <a:r>
              <a:rPr lang="en-US" b="1" dirty="0"/>
              <a:t> </a:t>
            </a:r>
            <a:r>
              <a:rPr lang="fr-FR" dirty="0"/>
              <a:t>👣 </a:t>
            </a:r>
            <a:r>
              <a:rPr lang="en-US" b="1" i="1" dirty="0"/>
              <a:t>person A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C3941-CD76-3EBC-7A8D-88F51CECF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270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662C-C824-5108-29DD-F385786E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Profile </a:t>
            </a:r>
            <a:r>
              <a:rPr lang="fr-FR" dirty="0" err="1"/>
              <a:t>Readme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54730-1322-3628-5397-5631151B617F}"/>
              </a:ext>
            </a:extLst>
          </p:cNvPr>
          <p:cNvSpPr txBox="1"/>
          <p:nvPr/>
        </p:nvSpPr>
        <p:spPr>
          <a:xfrm>
            <a:off x="318654" y="1734188"/>
            <a:ext cx="998912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Good to have a </a:t>
            </a:r>
            <a:r>
              <a:rPr lang="fr-FR" b="1" dirty="0" err="1"/>
              <a:t>curated</a:t>
            </a:r>
            <a:r>
              <a:rPr lang="fr-FR" b="1" dirty="0"/>
              <a:t>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noProof="0" dirty="0"/>
              <a:t>Profile pic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1" noProof="0" dirty="0"/>
              <a:t>Profile README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can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special</a:t>
            </a:r>
            <a:r>
              <a:rPr lang="fr-FR" dirty="0"/>
              <a:t> repositories for </a:t>
            </a:r>
            <a:r>
              <a:rPr lang="fr-FR" dirty="0" err="1"/>
              <a:t>which</a:t>
            </a:r>
            <a:r>
              <a:rPr lang="fr-FR" dirty="0"/>
              <a:t> the README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as the profile README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noProof="0" dirty="0"/>
              <a:t>The </a:t>
            </a:r>
            <a:r>
              <a:rPr lang="fr-FR" noProof="0" dirty="0" err="1"/>
              <a:t>name</a:t>
            </a:r>
            <a:r>
              <a:rPr lang="fr-FR" noProof="0" dirty="0"/>
              <a:t> of the repository matches the </a:t>
            </a:r>
            <a:r>
              <a:rPr lang="fr-FR" noProof="0" dirty="0" err="1"/>
              <a:t>name</a:t>
            </a:r>
            <a:r>
              <a:rPr lang="fr-FR" noProof="0" dirty="0"/>
              <a:t> of the </a:t>
            </a:r>
            <a:r>
              <a:rPr lang="fr-FR" noProof="0" dirty="0" err="1"/>
              <a:t>account</a:t>
            </a:r>
            <a:endParaRPr lang="fr-FR" noProof="0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fr-FR" dirty="0"/>
              <a:t>E.g., </a:t>
            </a:r>
            <a:r>
              <a:rPr lang="fr-FR" b="1" dirty="0"/>
              <a:t>https://github.com/</a:t>
            </a:r>
            <a:r>
              <a:rPr lang="fr-FR" b="1" dirty="0">
                <a:solidFill>
                  <a:srgbClr val="0070C0"/>
                </a:solidFill>
              </a:rPr>
              <a:t>DominiqueMakowski</a:t>
            </a:r>
            <a:r>
              <a:rPr lang="fr-FR" b="1" dirty="0"/>
              <a:t>/</a:t>
            </a:r>
            <a:r>
              <a:rPr lang="fr-FR" b="1" dirty="0">
                <a:solidFill>
                  <a:srgbClr val="0070C0"/>
                </a:solidFill>
              </a:rPr>
              <a:t>DominiqueMakowski</a:t>
            </a:r>
            <a:endParaRPr lang="fr-FR" b="1" noProof="0" dirty="0">
              <a:solidFill>
                <a:srgbClr val="0070C0"/>
              </a:solidFill>
            </a:endParaRPr>
          </a:p>
          <a:p>
            <a:endParaRPr lang="fr-FR" sz="1800" b="1" noProof="0" dirty="0"/>
          </a:p>
          <a:p>
            <a:endParaRPr lang="fr-FR" b="1" dirty="0"/>
          </a:p>
          <a:p>
            <a:r>
              <a:rPr lang="fr-FR" sz="1800" b="1" noProof="0" dirty="0" err="1"/>
              <a:t>Accounts</a:t>
            </a:r>
            <a:r>
              <a:rPr lang="fr-FR" sz="1800" b="1" noProof="0" dirty="0"/>
              <a:t> to follow: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hlinkClick r:id="rId2"/>
              </a:rPr>
              <a:t>https://github.com/debruine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hlinkClick r:id="rId3"/>
              </a:rPr>
              <a:t>https://github.com/doomlab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>
                <a:hlinkClick r:id="rId4"/>
              </a:rPr>
              <a:t>https://github.com/profandyfield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sz="1800" b="1" noProof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049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8421-0A26-F5BC-809F-7DEE819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C3EB28F-6BEB-C842-3395-82259AD5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fr-FR" b="1" dirty="0" err="1"/>
              <a:t>Make</a:t>
            </a:r>
            <a:r>
              <a:rPr lang="fr-FR" b="1" dirty="0"/>
              <a:t> a cool profile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31371-1895-57A9-77AF-989178803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516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6A7-EFA1-D802-431E-1322D0AE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Bad</a:t>
            </a:r>
            <a:endParaRPr lang="en-GB" dirty="0"/>
          </a:p>
        </p:txBody>
      </p:sp>
      <p:pic>
        <p:nvPicPr>
          <p:cNvPr id="4098" name="Picture 2" descr="What is the learning curve? – Images in Bloom Studio LLC">
            <a:extLst>
              <a:ext uri="{FF2B5EF4-FFF2-40B4-BE49-F238E27FC236}">
                <a16:creationId xmlns:a16="http://schemas.microsoft.com/office/drawing/2014/main" id="{1C5DAAAD-7BFB-8552-D535-8F6CEB57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799" y="1666901"/>
            <a:ext cx="3309230" cy="24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 and Why Should You Use It? Free Intro to Git Guide">
            <a:extLst>
              <a:ext uri="{FF2B5EF4-FFF2-40B4-BE49-F238E27FC236}">
                <a16:creationId xmlns:a16="http://schemas.microsoft.com/office/drawing/2014/main" id="{57F59DA4-B74F-D24C-15A7-41134BBE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93" y="4678269"/>
            <a:ext cx="3501736" cy="17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ACD299-1D88-2F33-44BF-7993D98F0109}"/>
              </a:ext>
            </a:extLst>
          </p:cNvPr>
          <p:cNvSpPr/>
          <p:nvPr/>
        </p:nvSpPr>
        <p:spPr>
          <a:xfrm>
            <a:off x="198030" y="1145751"/>
            <a:ext cx="6154279" cy="44999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/>
          </a:p>
          <a:p>
            <a:r>
              <a:rPr lang="fr-FR" b="1" dirty="0" err="1">
                <a:solidFill>
                  <a:srgbClr val="FF0000"/>
                </a:solidFill>
              </a:rPr>
              <a:t>Steep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learning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curve</a:t>
            </a:r>
            <a:r>
              <a:rPr lang="fr-FR" b="1" dirty="0">
                <a:solidFill>
                  <a:srgbClr val="FF0000"/>
                </a:solidFill>
              </a:rPr>
              <a:t>… but </a:t>
            </a:r>
            <a:r>
              <a:rPr lang="fr-FR" b="1" dirty="0" err="1">
                <a:solidFill>
                  <a:srgbClr val="FF0000"/>
                </a:solidFill>
              </a:rPr>
              <a:t>why</a:t>
            </a:r>
            <a:r>
              <a:rPr lang="fr-FR" b="1" dirty="0">
                <a:solidFill>
                  <a:srgbClr val="FF0000"/>
                </a:solidFill>
              </a:rPr>
              <a:t>?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Idiosyncratic</a:t>
            </a:r>
            <a:r>
              <a:rPr lang="fr-FR" b="1" dirty="0"/>
              <a:t> </a:t>
            </a:r>
            <a:r>
              <a:rPr lang="fr-FR" b="1" dirty="0" err="1"/>
              <a:t>vocabulary</a:t>
            </a:r>
            <a:endParaRPr lang="fr-FR" b="1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commit</a:t>
            </a:r>
            <a:r>
              <a:rPr lang="fr-FR" sz="1200" dirty="0"/>
              <a:t> » = </a:t>
            </a:r>
            <a:r>
              <a:rPr lang="fr-FR" sz="1200" dirty="0" err="1"/>
              <a:t>save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push</a:t>
            </a:r>
            <a:r>
              <a:rPr lang="fr-FR" sz="1200" dirty="0"/>
              <a:t> » = </a:t>
            </a:r>
            <a:r>
              <a:rPr lang="fr-FR" sz="1200" dirty="0" err="1"/>
              <a:t>upload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pull</a:t>
            </a:r>
            <a:r>
              <a:rPr lang="fr-FR" sz="1200" dirty="0"/>
              <a:t> » = </a:t>
            </a:r>
            <a:r>
              <a:rPr lang="fr-FR" sz="1200" dirty="0" err="1"/>
              <a:t>synchronize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fork</a:t>
            </a:r>
            <a:r>
              <a:rPr lang="fr-FR" sz="1200" dirty="0"/>
              <a:t> » = copy</a:t>
            </a:r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clone</a:t>
            </a:r>
            <a:r>
              <a:rPr lang="fr-FR" sz="1200" dirty="0"/>
              <a:t> » = local version</a:t>
            </a:r>
          </a:p>
          <a:p>
            <a:pPr lvl="1"/>
            <a:r>
              <a:rPr lang="fr-FR" sz="1200" dirty="0"/>
              <a:t>…</a:t>
            </a:r>
          </a:p>
          <a:p>
            <a:pPr lvl="1"/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Online help </a:t>
            </a:r>
            <a:r>
              <a:rPr lang="fr-FR" b="1" dirty="0" err="1"/>
              <a:t>is</a:t>
            </a:r>
            <a:r>
              <a:rPr lang="fr-FR" b="1" dirty="0"/>
              <a:t> VERY </a:t>
            </a:r>
            <a:r>
              <a:rPr lang="fr-FR" b="1" dirty="0" err="1"/>
              <a:t>confusing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Oriented</a:t>
            </a:r>
            <a:r>
              <a:rPr lang="fr-FR" dirty="0"/>
              <a:t> to </a:t>
            </a:r>
            <a:r>
              <a:rPr lang="fr-FR" dirty="0" err="1"/>
              <a:t>programmers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command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terminal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Emphasis</a:t>
            </a:r>
            <a:r>
              <a:rPr lang="fr-FR" dirty="0"/>
              <a:t> on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psychologists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sz="1050" dirty="0"/>
              <a:t>(e.g., </a:t>
            </a:r>
            <a:r>
              <a:rPr lang="fr-FR" sz="1050" dirty="0" err="1"/>
              <a:t>focused</a:t>
            </a:r>
            <a:r>
              <a:rPr lang="fr-FR" sz="1050" dirty="0"/>
              <a:t> on </a:t>
            </a:r>
            <a:r>
              <a:rPr lang="fr-FR" sz="1050" dirty="0" err="1"/>
              <a:t>co-developping</a:t>
            </a:r>
            <a:r>
              <a:rPr lang="fr-FR" sz="1050" dirty="0"/>
              <a:t> large codebases)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79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16459-0791-0515-09F0-12789A53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EA9943E-9B40-0D61-E2ED-9D358EA07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Pull </a:t>
            </a:r>
            <a:r>
              <a:rPr lang="fr-FR" dirty="0" err="1"/>
              <a:t>Requests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19A36-420C-D304-9CFA-9DDF69004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0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A004-4EBA-7955-4F6E-352CE826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5243-3437-191C-1333-894D0C3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Collaborators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02A3D-4716-D6D1-BB62-BBCB3370F1B1}"/>
              </a:ext>
            </a:extLst>
          </p:cNvPr>
          <p:cNvSpPr txBox="1"/>
          <p:nvPr/>
        </p:nvSpPr>
        <p:spPr>
          <a:xfrm>
            <a:off x="318655" y="1734188"/>
            <a:ext cx="7363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1" noProof="0" dirty="0"/>
              <a:t>By default, the </a:t>
            </a:r>
            <a:r>
              <a:rPr lang="fr-FR" sz="1800" b="1" noProof="0" dirty="0" err="1"/>
              <a:t>owner</a:t>
            </a:r>
            <a:r>
              <a:rPr lang="fr-FR" sz="1800" b="1" noProof="0" dirty="0"/>
              <a:t> of the repo has full « </a:t>
            </a:r>
            <a:r>
              <a:rPr lang="fr-FR" sz="1800" b="1" noProof="0" dirty="0" err="1"/>
              <a:t>write</a:t>
            </a:r>
            <a:r>
              <a:rPr lang="fr-FR" sz="1800" b="1" noProof="0" dirty="0"/>
              <a:t> » </a:t>
            </a:r>
            <a:r>
              <a:rPr lang="fr-FR" sz="1800" b="1" noProof="0" dirty="0" err="1"/>
              <a:t>access</a:t>
            </a:r>
            <a:endParaRPr lang="fr-FR" sz="18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You can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collaborators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various</a:t>
            </a:r>
            <a:r>
              <a:rPr lang="fr-FR" b="1" dirty="0"/>
              <a:t> </a:t>
            </a:r>
            <a:r>
              <a:rPr lang="fr-FR" b="1" dirty="0" err="1"/>
              <a:t>degrees</a:t>
            </a:r>
            <a:r>
              <a:rPr lang="fr-FR" b="1" dirty="0"/>
              <a:t> of </a:t>
            </a:r>
            <a:r>
              <a:rPr lang="fr-FR" b="1" dirty="0" err="1"/>
              <a:t>access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b="1" dirty="0"/>
              <a:t>« </a:t>
            </a:r>
            <a:r>
              <a:rPr lang="fr-FR" b="1" dirty="0" err="1"/>
              <a:t>write</a:t>
            </a:r>
            <a:r>
              <a:rPr lang="fr-FR" b="1" dirty="0"/>
              <a:t> </a:t>
            </a:r>
            <a:r>
              <a:rPr lang="fr-FR" b="1" dirty="0" err="1"/>
              <a:t>access</a:t>
            </a:r>
            <a:r>
              <a:rPr lang="fr-FR" b="1" dirty="0"/>
              <a:t> » </a:t>
            </a:r>
            <a:r>
              <a:rPr lang="fr-FR" b="1" dirty="0" err="1"/>
              <a:t>means</a:t>
            </a:r>
            <a:r>
              <a:rPr lang="fr-FR" b="1" dirty="0"/>
              <a:t> people can </a:t>
            </a:r>
            <a:r>
              <a:rPr lang="fr-FR" b="1" dirty="0" err="1"/>
              <a:t>directly</a:t>
            </a:r>
            <a:r>
              <a:rPr lang="fr-FR" b="1" dirty="0"/>
              <a:t> </a:t>
            </a:r>
            <a:r>
              <a:rPr lang="fr-FR" b="1" dirty="0" err="1"/>
              <a:t>edit</a:t>
            </a:r>
            <a:endParaRPr lang="fr-FR" b="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0112E-6CED-087D-F0BF-7278DF52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345" y="2417619"/>
            <a:ext cx="3883795" cy="279861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AC609E-8DB2-67A8-79B5-88D7DE7D6371}"/>
              </a:ext>
            </a:extLst>
          </p:cNvPr>
          <p:cNvCxnSpPr>
            <a:cxnSpLocks/>
          </p:cNvCxnSpPr>
          <p:nvPr/>
        </p:nvCxnSpPr>
        <p:spPr>
          <a:xfrm>
            <a:off x="10190018" y="2103520"/>
            <a:ext cx="401782" cy="53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41A8ED-B6FA-DC04-18E9-837FF5D65071}"/>
              </a:ext>
            </a:extLst>
          </p:cNvPr>
          <p:cNvCxnSpPr>
            <a:cxnSpLocks/>
          </p:cNvCxnSpPr>
          <p:nvPr/>
        </p:nvCxnSpPr>
        <p:spPr>
          <a:xfrm>
            <a:off x="7481454" y="2706192"/>
            <a:ext cx="401782" cy="53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CEA29B-1EAE-D2F9-47C6-0A54751D3DA0}"/>
              </a:ext>
            </a:extLst>
          </p:cNvPr>
          <p:cNvCxnSpPr>
            <a:cxnSpLocks/>
          </p:cNvCxnSpPr>
          <p:nvPr/>
        </p:nvCxnSpPr>
        <p:spPr>
          <a:xfrm>
            <a:off x="9538854" y="4195556"/>
            <a:ext cx="401782" cy="53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11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C456-7CFE-5DCD-7E05-8F882164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3B6D43F-4329-0460-C8F0-135481560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Make a PR to add a funny image on your friend’s README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AD979-C7E6-F0C2-5866-402AF5832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08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5303-72B1-1354-5C00-4C605DB7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C430EB-302E-69B7-91A8-86AF6D926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Create a conflict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7F4C8-181A-F421-FBD2-FA8395BE5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320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66D5-22BB-286E-CF54-0CF3E7F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F83-EC79-56FE-D49E-06EE4492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Commit </a:t>
            </a:r>
            <a:r>
              <a:rPr lang="fr-FR" dirty="0" err="1"/>
              <a:t>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4F95B-B052-BDFA-D7E7-6DF2D5AA743A}"/>
              </a:ext>
            </a:extLst>
          </p:cNvPr>
          <p:cNvSpPr txBox="1"/>
          <p:nvPr/>
        </p:nvSpPr>
        <p:spPr>
          <a:xfrm>
            <a:off x="318655" y="1734188"/>
            <a:ext cx="7363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 err="1"/>
              <a:t>View</a:t>
            </a:r>
            <a:r>
              <a:rPr lang="fr-FR" sz="1800" b="1" noProof="0" dirty="0"/>
              <a:t> commit </a:t>
            </a:r>
            <a:r>
              <a:rPr lang="fr-FR" sz="1800" b="1" noProof="0" dirty="0" err="1"/>
              <a:t>history</a:t>
            </a:r>
            <a:endParaRPr lang="fr-FR" sz="1800" b="1" noProof="0" dirty="0"/>
          </a:p>
          <a:p>
            <a:r>
              <a:rPr lang="fr-FR" b="1" dirty="0"/>
              <a:t>You can go back at </a:t>
            </a:r>
            <a:r>
              <a:rPr lang="fr-FR" b="1" dirty="0" err="1"/>
              <a:t>any</a:t>
            </a:r>
            <a:r>
              <a:rPr lang="fr-FR" b="1" dirty="0"/>
              <a:t> time of the </a:t>
            </a:r>
            <a:r>
              <a:rPr lang="fr-FR" b="1" dirty="0" err="1"/>
              <a:t>history</a:t>
            </a:r>
            <a:r>
              <a:rPr lang="fr-FR" b="1" dirty="0"/>
              <a:t> of the repository</a:t>
            </a:r>
            <a:endParaRPr lang="fr-FR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425910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9187-1584-20BD-3E6C-3E212F3A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362253-1134-6BD2-0BB8-55DE7BFEC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locally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52B68-4CB1-277D-0582-EF66D8D7E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36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5A0C3-FBD4-E226-2691-6D6337BC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DE8CF4-B0E5-C2E0-4D37-67DF97606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Collaboration (forks, </a:t>
            </a:r>
            <a:r>
              <a:rPr lang="fr-FR" dirty="0" err="1"/>
              <a:t>PRs</a:t>
            </a:r>
            <a:r>
              <a:rPr lang="fr-FR" dirty="0"/>
              <a:t>, branches…)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4DA4E-4D1D-FCD1-2103-C4F70425D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88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GB" noProof="0" dirty="0"/>
              <a:t>Dominique Makowski</a:t>
            </a:r>
          </a:p>
          <a:p>
            <a:pPr algn="r"/>
            <a:r>
              <a:rPr lang="en-GB" sz="1400" i="1" noProof="0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GB" sz="4800" noProof="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65CD658-B7DF-4796-D3AA-616001EDF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Basic Interaction </a:t>
            </a:r>
            <a:r>
              <a:rPr lang="fr-FR" dirty="0" err="1"/>
              <a:t>with</a:t>
            </a:r>
            <a:r>
              <a:rPr lang="fr-FR" dirty="0"/>
              <a:t> GitHub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AFC7-AA01-2989-6A5B-B1BB22119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84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GitHub? A Beginner's Introduction to GitHub">
            <a:extLst>
              <a:ext uri="{FF2B5EF4-FFF2-40B4-BE49-F238E27FC236}">
                <a16:creationId xmlns:a16="http://schemas.microsoft.com/office/drawing/2014/main" id="{042632BF-3915-8CCE-D719-B3E1C818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A125-3820-C922-8034-F5236AB0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Account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8369-2362-56A6-454C-19063D49BEBD}"/>
              </a:ext>
            </a:extLst>
          </p:cNvPr>
          <p:cNvSpPr/>
          <p:nvPr/>
        </p:nvSpPr>
        <p:spPr>
          <a:xfrm>
            <a:off x="128456" y="1265021"/>
            <a:ext cx="8150840" cy="2898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GitHub </a:t>
            </a:r>
            <a:r>
              <a:rPr lang="fr-FR" b="1" dirty="0" err="1">
                <a:solidFill>
                  <a:schemeClr val="tx1"/>
                </a:solidFill>
              </a:rPr>
              <a:t>requires</a:t>
            </a:r>
            <a:r>
              <a:rPr lang="fr-FR" b="1" dirty="0">
                <a:solidFill>
                  <a:schemeClr val="tx1"/>
                </a:solidFill>
              </a:rPr>
              <a:t> an </a:t>
            </a:r>
            <a:r>
              <a:rPr lang="fr-FR" b="1" dirty="0" err="1">
                <a:solidFill>
                  <a:schemeClr val="tx1"/>
                </a:solidFill>
              </a:rPr>
              <a:t>account</a:t>
            </a:r>
            <a:r>
              <a:rPr lang="fr-FR" b="1" dirty="0">
                <a:solidFill>
                  <a:schemeClr val="tx1"/>
                </a:solidFill>
              </a:rPr>
              <a:t>, </a:t>
            </a:r>
            <a:r>
              <a:rPr lang="fr-FR" b="1" dirty="0" err="1">
                <a:solidFill>
                  <a:schemeClr val="tx1"/>
                </a:solidFill>
              </a:rPr>
              <a:t>that</a:t>
            </a:r>
            <a:r>
              <a:rPr lang="fr-FR" b="1" dirty="0">
                <a:solidFill>
                  <a:schemeClr val="tx1"/>
                </a:solidFill>
              </a:rPr>
              <a:t> has a </a:t>
            </a:r>
            <a:r>
              <a:rPr lang="fr-FR" b="1" i="1" u="sng" dirty="0" err="1">
                <a:solidFill>
                  <a:schemeClr val="tx1"/>
                </a:solidFill>
              </a:rPr>
              <a:t>username</a:t>
            </a:r>
            <a:endParaRPr lang="fr-FR" b="1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u="sng" dirty="0">
                <a:solidFill>
                  <a:schemeClr val="tx1"/>
                </a:solidFill>
              </a:rPr>
              <a:t>Professional user </a:t>
            </a:r>
            <a:r>
              <a:rPr lang="fr-FR" u="sng" dirty="0" err="1">
                <a:solidFill>
                  <a:schemeClr val="tx1"/>
                </a:solidFill>
              </a:rPr>
              <a:t>name</a:t>
            </a:r>
            <a:r>
              <a:rPr lang="fr-FR" dirty="0">
                <a:solidFill>
                  <a:schemeClr val="tx1"/>
                </a:solidFill>
              </a:rPr>
              <a:t>: </a:t>
            </a:r>
            <a:r>
              <a:rPr lang="fr-FR" b="1" dirty="0" err="1">
                <a:solidFill>
                  <a:srgbClr val="7030A0"/>
                </a:solidFill>
              </a:rPr>
              <a:t>FirstnameLastname</a:t>
            </a:r>
            <a:endParaRPr lang="fr-FR" b="1" dirty="0">
              <a:solidFill>
                <a:srgbClr val="7030A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1"/>
                </a:solidFill>
              </a:rPr>
              <a:t>No </a:t>
            </a:r>
            <a:r>
              <a:rPr lang="fr-FR" dirty="0" err="1">
                <a:solidFill>
                  <a:schemeClr val="tx1"/>
                </a:solidFill>
              </a:rPr>
              <a:t>dashes</a:t>
            </a:r>
            <a:r>
              <a:rPr lang="fr-FR" dirty="0">
                <a:solidFill>
                  <a:schemeClr val="tx1"/>
                </a:solidFill>
              </a:rPr>
              <a:t>, CamelCase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remember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find</a:t>
            </a:r>
            <a:r>
              <a:rPr lang="fr-FR" dirty="0">
                <a:solidFill>
                  <a:schemeClr val="tx1"/>
                </a:solidFill>
              </a:rPr>
              <a:t> / google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link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research</a:t>
            </a:r>
            <a:r>
              <a:rPr lang="fr-FR" dirty="0">
                <a:solidFill>
                  <a:schemeClr val="tx1"/>
                </a:solidFill>
              </a:rPr>
              <a:t> outputs (</a:t>
            </a:r>
            <a:r>
              <a:rPr lang="fr-FR" dirty="0" err="1">
                <a:solidFill>
                  <a:schemeClr val="tx1"/>
                </a:solidFill>
              </a:rPr>
              <a:t>papers</a:t>
            </a:r>
            <a:r>
              <a:rPr lang="fr-FR" dirty="0">
                <a:solidFill>
                  <a:schemeClr val="tx1"/>
                </a:solidFill>
              </a:rPr>
              <a:t>) to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« GitHub » content</a:t>
            </a:r>
          </a:p>
        </p:txBody>
      </p:sp>
      <p:pic>
        <p:nvPicPr>
          <p:cNvPr id="1026" name="Picture 2" descr="What's your email name - Meme by deleted_1c3f58604ec :) Memedroid">
            <a:extLst>
              <a:ext uri="{FF2B5EF4-FFF2-40B4-BE49-F238E27FC236}">
                <a16:creationId xmlns:a16="http://schemas.microsoft.com/office/drawing/2014/main" id="{ABDC66C5-B729-B8B0-979B-240A4ECC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318" y="1500809"/>
            <a:ext cx="3610226" cy="31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45A1C-3E34-EE70-2B64-515CFBD02DEC}"/>
              </a:ext>
            </a:extLst>
          </p:cNvPr>
          <p:cNvSpPr/>
          <p:nvPr/>
        </p:nvSpPr>
        <p:spPr>
          <a:xfrm>
            <a:off x="128456" y="4032535"/>
            <a:ext cx="8020879" cy="1560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Important</a:t>
            </a:r>
            <a:r>
              <a:rPr lang="en-US" dirty="0"/>
              <a:t>: your account name will be part of all your project names </a:t>
            </a:r>
          </a:p>
          <a:p>
            <a:endParaRPr lang="en-US" dirty="0"/>
          </a:p>
          <a:p>
            <a:r>
              <a:rPr lang="en-US" dirty="0"/>
              <a:t>“github.com/</a:t>
            </a:r>
            <a:r>
              <a:rPr lang="en-US" b="1" dirty="0" err="1"/>
              <a:t>RagingAlcoholic</a:t>
            </a:r>
            <a:r>
              <a:rPr lang="en-US" dirty="0"/>
              <a:t>/</a:t>
            </a:r>
            <a:r>
              <a:rPr lang="en-US" i="1" dirty="0"/>
              <a:t>MySeriousResearchProjectRecruitersWillSee</a:t>
            </a:r>
            <a:r>
              <a:rPr lang="en-US" dirty="0"/>
              <a:t>”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9B227-D011-BD32-7C09-A5855C37030D}"/>
              </a:ext>
            </a:extLst>
          </p:cNvPr>
          <p:cNvSpPr/>
          <p:nvPr/>
        </p:nvSpPr>
        <p:spPr>
          <a:xfrm>
            <a:off x="128455" y="5592979"/>
            <a:ext cx="8020879" cy="1145458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</a:rPr>
              <a:t>Note: accounts exist for </a:t>
            </a:r>
            <a:r>
              <a:rPr lang="en-SG" b="1" u="sng" dirty="0">
                <a:solidFill>
                  <a:schemeClr val="tx1"/>
                </a:solidFill>
              </a:rPr>
              <a:t>users</a:t>
            </a:r>
            <a:r>
              <a:rPr lang="en-SG" dirty="0">
                <a:solidFill>
                  <a:schemeClr val="tx1"/>
                </a:solidFill>
              </a:rPr>
              <a:t> and </a:t>
            </a:r>
            <a:r>
              <a:rPr lang="en-SG" b="1" u="sng" dirty="0">
                <a:solidFill>
                  <a:schemeClr val="tx1"/>
                </a:solidFill>
              </a:rPr>
              <a:t>organizations</a:t>
            </a:r>
            <a:r>
              <a:rPr lang="en-SG" dirty="0">
                <a:solidFill>
                  <a:schemeClr val="tx1"/>
                </a:solidFill>
              </a:rPr>
              <a:t>. </a:t>
            </a:r>
          </a:p>
          <a:p>
            <a:r>
              <a:rPr lang="en-SG" sz="1100" dirty="0">
                <a:solidFill>
                  <a:schemeClr val="tx1"/>
                </a:solidFill>
              </a:rPr>
              <a:t>E.g., </a:t>
            </a:r>
            <a:r>
              <a:rPr lang="en-SG" sz="1100" dirty="0" err="1">
                <a:solidFill>
                  <a:schemeClr val="tx1"/>
                </a:solidFill>
              </a:rPr>
              <a:t>DominiqueMakowski</a:t>
            </a:r>
            <a:r>
              <a:rPr lang="en-SG" sz="1100" dirty="0">
                <a:solidFill>
                  <a:schemeClr val="tx1"/>
                </a:solidFill>
              </a:rPr>
              <a:t> vs. Reality Bending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51010-9408-02CD-9749-64D9C1A9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01" y="5773778"/>
            <a:ext cx="1962424" cy="87642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6147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EBF7A6-4EE6-1146-DB5F-6BEA73DBC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Head to GitHub.com and create a new account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18649-FBC0-4E2A-890D-CBA7BA492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416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5F00-E4E5-A15D-97AB-D60E49E9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321B7B-BD8F-49FA-46BC-153625A76AEB}"/>
              </a:ext>
            </a:extLst>
          </p:cNvPr>
          <p:cNvSpPr/>
          <p:nvPr/>
        </p:nvSpPr>
        <p:spPr>
          <a:xfrm>
            <a:off x="128455" y="1878495"/>
            <a:ext cx="7474979" cy="38865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A </a:t>
            </a:r>
            <a:r>
              <a:rPr lang="fr-FR" b="1" i="1" dirty="0">
                <a:solidFill>
                  <a:schemeClr val="tx1"/>
                </a:solidFill>
              </a:rPr>
              <a:t>repository </a:t>
            </a:r>
            <a:r>
              <a:rPr lang="fr-FR" b="1" dirty="0">
                <a:solidFill>
                  <a:schemeClr val="tx1"/>
                </a:solidFill>
              </a:rPr>
              <a:t>(« repo ») </a:t>
            </a:r>
            <a:r>
              <a:rPr lang="fr-FR" b="1" dirty="0" err="1">
                <a:solidFill>
                  <a:schemeClr val="tx1"/>
                </a:solidFill>
              </a:rPr>
              <a:t>is</a:t>
            </a:r>
            <a:r>
              <a:rPr lang="fr-FR" b="1" dirty="0">
                <a:solidFill>
                  <a:schemeClr val="tx1"/>
                </a:solidFill>
              </a:rPr>
              <a:t> an (online) </a:t>
            </a:r>
            <a:r>
              <a:rPr lang="fr-FR" b="1" u="sng" dirty="0">
                <a:solidFill>
                  <a:schemeClr val="tx1"/>
                </a:solidFill>
              </a:rPr>
              <a:t>folder</a:t>
            </a:r>
          </a:p>
          <a:p>
            <a:endParaRPr lang="fr-FR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It can </a:t>
            </a:r>
            <a:r>
              <a:rPr lang="fr-FR" dirty="0" err="1">
                <a:solidFill>
                  <a:schemeClr val="tx1"/>
                </a:solidFill>
              </a:rPr>
              <a:t>contain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anything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type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Particularly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files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« </a:t>
            </a:r>
            <a:r>
              <a:rPr lang="fr-FR" dirty="0" err="1">
                <a:solidFill>
                  <a:schemeClr val="tx1"/>
                </a:solidFill>
              </a:rPr>
              <a:t>textual</a:t>
            </a:r>
            <a:r>
              <a:rPr lang="fr-FR" dirty="0">
                <a:solidFill>
                  <a:schemeClr val="tx1"/>
                </a:solidFill>
              </a:rPr>
              <a:t> content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Limit of 100 mo per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Very large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split </a:t>
            </a:r>
          </a:p>
          <a:p>
            <a:pPr lvl="1"/>
            <a:r>
              <a:rPr lang="fr-FR" sz="1400" dirty="0">
                <a:solidFill>
                  <a:schemeClr val="tx1"/>
                </a:solidFill>
              </a:rPr>
              <a:t>	(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data_part1.csv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data_part2.csv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Limit can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worked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around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</a:rPr>
              <a:t>(GitHub LFS)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It has a </a:t>
            </a:r>
            <a:r>
              <a:rPr lang="fr-FR" b="1" dirty="0">
                <a:solidFill>
                  <a:schemeClr val="tx2"/>
                </a:solidFill>
              </a:rPr>
              <a:t>« root »</a:t>
            </a:r>
            <a:r>
              <a:rPr lang="fr-FR" dirty="0">
                <a:solidFill>
                  <a:schemeClr val="tx1"/>
                </a:solidFill>
              </a:rPr>
              <a:t>, and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there</a:t>
            </a:r>
            <a:r>
              <a:rPr lang="fr-FR" dirty="0">
                <a:solidFill>
                  <a:schemeClr val="tx1"/>
                </a:solidFill>
              </a:rPr>
              <a:t> one can </a:t>
            </a:r>
            <a:r>
              <a:rPr lang="fr-FR" dirty="0" err="1">
                <a:solidFill>
                  <a:schemeClr val="tx1"/>
                </a:solidFill>
              </a:rPr>
              <a:t>navigate</a:t>
            </a:r>
            <a:r>
              <a:rPr lang="fr-FR" dirty="0">
                <a:solidFill>
                  <a:schemeClr val="tx1"/>
                </a:solidFill>
              </a:rPr>
              <a:t> to files and folders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Every</a:t>
            </a:r>
            <a:r>
              <a:rPr lang="fr-FR" dirty="0">
                <a:solidFill>
                  <a:schemeClr val="tx1"/>
                </a:solidFill>
              </a:rPr>
              <a:t> file/folder has a </a:t>
            </a:r>
            <a:r>
              <a:rPr lang="fr-FR" u="sng" dirty="0">
                <a:solidFill>
                  <a:schemeClr val="tx1"/>
                </a:solidFill>
              </a:rPr>
              <a:t>« </a:t>
            </a:r>
            <a:r>
              <a:rPr lang="fr-FR" u="sng" dirty="0" err="1">
                <a:solidFill>
                  <a:schemeClr val="tx1"/>
                </a:solidFill>
              </a:rPr>
              <a:t>path</a:t>
            </a:r>
            <a:r>
              <a:rPr lang="fr-FR" u="sng" dirty="0">
                <a:solidFill>
                  <a:schemeClr val="tx1"/>
                </a:solidFill>
              </a:rPr>
              <a:t>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e.g., « </a:t>
            </a:r>
            <a:r>
              <a:rPr lang="fr-FR" b="1" dirty="0">
                <a:solidFill>
                  <a:schemeClr val="tx1"/>
                </a:solidFill>
              </a:rPr>
              <a:t>github.com/</a:t>
            </a:r>
            <a:r>
              <a:rPr lang="fr-FR" b="1" dirty="0" err="1">
                <a:solidFill>
                  <a:srgbClr val="7030A0"/>
                </a:solidFill>
              </a:rPr>
              <a:t>UserName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 err="1">
                <a:solidFill>
                  <a:srgbClr val="00B0F0"/>
                </a:solidFill>
              </a:rPr>
              <a:t>RepoName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rgbClr val="00B050"/>
                </a:solidFill>
              </a:rPr>
              <a:t>folder1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rgbClr val="FF0000"/>
                </a:solidFill>
              </a:rPr>
              <a:t>file.docx </a:t>
            </a:r>
            <a:r>
              <a:rPr lang="fr-FR" dirty="0">
                <a:solidFill>
                  <a:schemeClr val="tx1"/>
                </a:solidFill>
              </a:rPr>
              <a:t>»</a:t>
            </a:r>
          </a:p>
        </p:txBody>
      </p:sp>
      <p:pic>
        <p:nvPicPr>
          <p:cNvPr id="1026" name="Picture 2" descr="{Web-D 01} File and folder structure">
            <a:extLst>
              <a:ext uri="{FF2B5EF4-FFF2-40B4-BE49-F238E27FC236}">
                <a16:creationId xmlns:a16="http://schemas.microsoft.com/office/drawing/2014/main" id="{3EF10C23-3ADA-699F-DFE9-B02F2F07F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3"/>
          <a:stretch>
            <a:fillRect/>
          </a:stretch>
        </p:blipFill>
        <p:spPr bwMode="auto">
          <a:xfrm>
            <a:off x="6996988" y="1443570"/>
            <a:ext cx="4876800" cy="303790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7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CD83A2-C424-4EA5-AA6D-24E6F050F9DC}">
  <we:reference id="b0430364-2ab6-47cd-907e-f8b72239b204" version="4.12.61.0" store="EXCatalog" storeType="EXCatalog"/>
  <we:alternateReferences>
    <we:reference id="WA200000729" version="4.12.6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14778</TotalTime>
  <Words>2339</Words>
  <Application>Microsoft Office PowerPoint</Application>
  <PresentationFormat>Widescreen</PresentationFormat>
  <Paragraphs>409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Arial</vt:lpstr>
      <vt:lpstr>Bradley Hand ITC</vt:lpstr>
      <vt:lpstr>Calibri</vt:lpstr>
      <vt:lpstr>Consolas</vt:lpstr>
      <vt:lpstr>Times New Roman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For Psychologists</vt:lpstr>
      <vt:lpstr>The Myth</vt:lpstr>
      <vt:lpstr>The Truth</vt:lpstr>
      <vt:lpstr>The Bad</vt:lpstr>
      <vt:lpstr>Part 1</vt:lpstr>
      <vt:lpstr>PowerPoint Presentation</vt:lpstr>
      <vt:lpstr>GitHub Account</vt:lpstr>
      <vt:lpstr>Hands-on!</vt:lpstr>
      <vt:lpstr>Repositories</vt:lpstr>
      <vt:lpstr>Hands-on!</vt:lpstr>
      <vt:lpstr>Downloading files</vt:lpstr>
      <vt:lpstr>Hands-on!</vt:lpstr>
      <vt:lpstr>Creating Repos</vt:lpstr>
      <vt:lpstr>Hands-on!</vt:lpstr>
      <vt:lpstr>Structure</vt:lpstr>
      <vt:lpstr>Uploading files</vt:lpstr>
      <vt:lpstr>Hands-on!</vt:lpstr>
      <vt:lpstr>GitHub view vs. Raw view</vt:lpstr>
      <vt:lpstr>Hands-on!</vt:lpstr>
      <vt:lpstr>Reproducible Research</vt:lpstr>
      <vt:lpstr>Hands-on!</vt:lpstr>
      <vt:lpstr>Summary</vt:lpstr>
      <vt:lpstr>Part 2</vt:lpstr>
      <vt:lpstr>What is a website</vt:lpstr>
      <vt:lpstr>Hands-on!</vt:lpstr>
      <vt:lpstr>Hands-on!</vt:lpstr>
      <vt:lpstr>Github Pages</vt:lpstr>
      <vt:lpstr>Hands-on!</vt:lpstr>
      <vt:lpstr>Github Pages</vt:lpstr>
      <vt:lpstr>Examples</vt:lpstr>
      <vt:lpstr>Hands-on!</vt:lpstr>
      <vt:lpstr>Open Science</vt:lpstr>
      <vt:lpstr>Part 3</vt:lpstr>
      <vt:lpstr>READMEs</vt:lpstr>
      <vt:lpstr>Hands-on!</vt:lpstr>
      <vt:lpstr>Star, follow, and network </vt:lpstr>
      <vt:lpstr>Hands-on!</vt:lpstr>
      <vt:lpstr>Profile Readme</vt:lpstr>
      <vt:lpstr>Hands-on!</vt:lpstr>
      <vt:lpstr>Part 4</vt:lpstr>
      <vt:lpstr>Collaborators</vt:lpstr>
      <vt:lpstr>Hands-on!</vt:lpstr>
      <vt:lpstr>Hands-on!</vt:lpstr>
      <vt:lpstr>Commit History</vt:lpstr>
      <vt:lpstr>Part 4</vt:lpstr>
      <vt:lpstr>Part 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929</cp:revision>
  <dcterms:created xsi:type="dcterms:W3CDTF">2020-02-03T12:08:13Z</dcterms:created>
  <dcterms:modified xsi:type="dcterms:W3CDTF">2025-12-03T17:14:50Z</dcterms:modified>
</cp:coreProperties>
</file>